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24"/>
  </p:notesMasterIdLst>
  <p:handoutMasterIdLst>
    <p:handoutMasterId r:id="rId25"/>
  </p:handoutMasterIdLst>
  <p:sldIdLst>
    <p:sldId id="256" r:id="rId2"/>
    <p:sldId id="578" r:id="rId3"/>
    <p:sldId id="594" r:id="rId4"/>
    <p:sldId id="586" r:id="rId5"/>
    <p:sldId id="601" r:id="rId6"/>
    <p:sldId id="577" r:id="rId7"/>
    <p:sldId id="579" r:id="rId8"/>
    <p:sldId id="584" r:id="rId9"/>
    <p:sldId id="595" r:id="rId10"/>
    <p:sldId id="596" r:id="rId11"/>
    <p:sldId id="597" r:id="rId12"/>
    <p:sldId id="580" r:id="rId13"/>
    <p:sldId id="581" r:id="rId14"/>
    <p:sldId id="582" r:id="rId15"/>
    <p:sldId id="591" r:id="rId16"/>
    <p:sldId id="592" r:id="rId17"/>
    <p:sldId id="583" r:id="rId18"/>
    <p:sldId id="600" r:id="rId19"/>
    <p:sldId id="599" r:id="rId20"/>
    <p:sldId id="587" r:id="rId21"/>
    <p:sldId id="308" r:id="rId22"/>
    <p:sldId id="598" r:id="rId23"/>
  </p:sldIdLst>
  <p:sldSz cx="12192000" cy="6858000"/>
  <p:notesSz cx="6858000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1" userDrawn="1">
          <p15:clr>
            <a:srgbClr val="A4A3A4"/>
          </p15:clr>
        </p15:guide>
        <p15:guide id="2" pos="216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CCFFFF"/>
    <a:srgbClr val="E2FFC5"/>
    <a:srgbClr val="FFFFCC"/>
    <a:srgbClr val="A50021"/>
    <a:srgbClr val="006600"/>
    <a:srgbClr val="CCFF99"/>
    <a:srgbClr val="E5E5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00D88-E505-4AAD-8365-EC86BE78AED9}" v="1" dt="2024-08-14T19:07:22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2" autoAdjust="0"/>
    <p:restoredTop sz="91636" autoAdjust="0"/>
  </p:normalViewPr>
  <p:slideViewPr>
    <p:cSldViewPr snapToGrid="0">
      <p:cViewPr varScale="1">
        <p:scale>
          <a:sx n="101" d="100"/>
          <a:sy n="101" d="100"/>
        </p:scale>
        <p:origin x="11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1"/>
    </p:cViewPr>
  </p:sorterViewPr>
  <p:notesViewPr>
    <p:cSldViewPr snapToGrid="0">
      <p:cViewPr>
        <p:scale>
          <a:sx n="100" d="100"/>
          <a:sy n="100" d="100"/>
        </p:scale>
        <p:origin x="3420" y="78"/>
      </p:cViewPr>
      <p:guideLst>
        <p:guide orient="horz" pos="3111"/>
        <p:guide pos="216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o Lim" userId="b974b992-a6ce-46a3-bf17-a437f308fc7e" providerId="ADAL" clId="{C5DF56D6-DE45-4680-B3EB-31272ECF180B}"/>
    <pc:docChg chg="modSld">
      <pc:chgData name="Ricco Lim" userId="b974b992-a6ce-46a3-bf17-a437f308fc7e" providerId="ADAL" clId="{C5DF56D6-DE45-4680-B3EB-31272ECF180B}" dt="2024-08-13T08:47:42.029" v="7"/>
      <pc:docMkLst>
        <pc:docMk/>
      </pc:docMkLst>
      <pc:sldChg chg="addSp">
        <pc:chgData name="Ricco Lim" userId="b974b992-a6ce-46a3-bf17-a437f308fc7e" providerId="ADAL" clId="{C5DF56D6-DE45-4680-B3EB-31272ECF180B}" dt="2024-08-13T08:47:42.029" v="7"/>
        <pc:sldMkLst>
          <pc:docMk/>
          <pc:sldMk cId="3955240797" sldId="582"/>
        </pc:sldMkLst>
        <pc:inkChg chg="add">
          <ac:chgData name="Ricco Lim" userId="b974b992-a6ce-46a3-bf17-a437f308fc7e" providerId="ADAL" clId="{C5DF56D6-DE45-4680-B3EB-31272ECF180B}" dt="2024-08-13T08:47:42.029" v="7"/>
          <ac:inkMkLst>
            <pc:docMk/>
            <pc:sldMk cId="3955240797" sldId="582"/>
            <ac:inkMk id="2" creationId="{23A35817-F55C-EC8E-B26F-9734398F7016}"/>
          </ac:inkMkLst>
        </pc:inkChg>
      </pc:sldChg>
      <pc:sldChg chg="addSp">
        <pc:chgData name="Ricco Lim" userId="b974b992-a6ce-46a3-bf17-a437f308fc7e" providerId="ADAL" clId="{C5DF56D6-DE45-4680-B3EB-31272ECF180B}" dt="2024-08-13T08:47:42.029" v="7"/>
        <pc:sldMkLst>
          <pc:docMk/>
          <pc:sldMk cId="699950165" sldId="592"/>
        </pc:sldMkLst>
        <pc:inkChg chg="add">
          <ac:chgData name="Ricco Lim" userId="b974b992-a6ce-46a3-bf17-a437f308fc7e" providerId="ADAL" clId="{C5DF56D6-DE45-4680-B3EB-31272ECF180B}" dt="2024-08-13T08:47:42.029" v="7"/>
          <ac:inkMkLst>
            <pc:docMk/>
            <pc:sldMk cId="699950165" sldId="592"/>
            <ac:inkMk id="2" creationId="{858C1FA4-1F19-6ADC-B482-F7CBC88F3708}"/>
          </ac:inkMkLst>
        </pc:inkChg>
        <pc:inkChg chg="add">
          <ac:chgData name="Ricco Lim" userId="b974b992-a6ce-46a3-bf17-a437f308fc7e" providerId="ADAL" clId="{C5DF56D6-DE45-4680-B3EB-31272ECF180B}" dt="2024-08-13T08:47:42.029" v="7"/>
          <ac:inkMkLst>
            <pc:docMk/>
            <pc:sldMk cId="699950165" sldId="592"/>
            <ac:inkMk id="3" creationId="{359D9A1A-B00A-A999-9BB2-97F7AD70E637}"/>
          </ac:inkMkLst>
        </pc:inkChg>
        <pc:inkChg chg="add">
          <ac:chgData name="Ricco Lim" userId="b974b992-a6ce-46a3-bf17-a437f308fc7e" providerId="ADAL" clId="{C5DF56D6-DE45-4680-B3EB-31272ECF180B}" dt="2024-08-13T08:47:42.029" v="7"/>
          <ac:inkMkLst>
            <pc:docMk/>
            <pc:sldMk cId="699950165" sldId="592"/>
            <ac:inkMk id="4" creationId="{C60C39AC-0287-20EB-E47D-5E9EBB72CB1F}"/>
          </ac:inkMkLst>
        </pc:inkChg>
      </pc:sldChg>
      <pc:sldChg chg="addSp delSp modSp mod">
        <pc:chgData name="Ricco Lim" userId="b974b992-a6ce-46a3-bf17-a437f308fc7e" providerId="ADAL" clId="{C5DF56D6-DE45-4680-B3EB-31272ECF180B}" dt="2024-08-13T08:20:12.558" v="6"/>
        <pc:sldMkLst>
          <pc:docMk/>
          <pc:sldMk cId="473412702" sldId="596"/>
        </pc:sldMkLst>
        <pc:inkChg chg="add del mod">
          <ac:chgData name="Ricco Lim" userId="b974b992-a6ce-46a3-bf17-a437f308fc7e" providerId="ADAL" clId="{C5DF56D6-DE45-4680-B3EB-31272ECF180B}" dt="2024-08-13T08:17:27.788" v="3"/>
          <ac:inkMkLst>
            <pc:docMk/>
            <pc:sldMk cId="473412702" sldId="596"/>
            <ac:inkMk id="2" creationId="{E6947A3A-FE9C-2311-78F4-2E67EC1D0EEF}"/>
          </ac:inkMkLst>
        </pc:inkChg>
        <pc:inkChg chg="add del">
          <ac:chgData name="Ricco Lim" userId="b974b992-a6ce-46a3-bf17-a437f308fc7e" providerId="ADAL" clId="{C5DF56D6-DE45-4680-B3EB-31272ECF180B}" dt="2024-08-13T08:17:27.788" v="4"/>
          <ac:inkMkLst>
            <pc:docMk/>
            <pc:sldMk cId="473412702" sldId="596"/>
            <ac:inkMk id="3" creationId="{A086F016-0D7F-896D-6741-722B6383DC3B}"/>
          </ac:inkMkLst>
        </pc:inkChg>
        <pc:inkChg chg="add del">
          <ac:chgData name="Ricco Lim" userId="b974b992-a6ce-46a3-bf17-a437f308fc7e" providerId="ADAL" clId="{C5DF56D6-DE45-4680-B3EB-31272ECF180B}" dt="2024-08-13T08:20:12.558" v="6"/>
          <ac:inkMkLst>
            <pc:docMk/>
            <pc:sldMk cId="473412702" sldId="596"/>
            <ac:inkMk id="4" creationId="{72256121-E91D-E11A-720D-82B3ECB5429A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dirty="0">
                <a:latin typeface="+mn-lt"/>
              </a:rPr>
              <a:t>CS2100 Computer Organisation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5275" y="1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5275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8:29:10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14475 7419 40031 0,'-8'4'880'0,"2"-1"176"0,2-3 32 0,5 0 48 0,-1-3-912 0,0 1-224 0,-4-2 0 0,1-2 0 0,0-4 144 0,3-8-16 15,4-3 0-15,6-9 0 0,7-6-304 0,5-4-64 16,8-2-16-16,2 0 0 16,2-3-608-16,-1 3-128 0,-2 3-32 0,-3 2 0 15,0 5-1216-15,-4-4-240 0,4 2-48 0,-4 1-16 0,2-3 1776 0,-1 3 336 16,3 2 80-16,1 1 16 16,3 0-512-16,4 6-112 0,3 0 0 0,5 6-16 15,0-1-112-15,-4 4-32 0,-4 4 0 0,-8 4 0 16,-6-2-16-16,-3 4 0 0,-4 1 0 0,-5 1 0 0,-4 0 1328 0,1 3 256 0,-3 0 48 0,0-2 16 15,1 2 208-15,-4 0 48 0,1 0 16 0,-2-1 0 16,2 1-208-16,-1 0-32 0,-2-2-16 0,1 1 0 16,1 1 368-16,1-2 80 0,1-2 16 0,0-2 0 15,2 0-992-15</inkml:trace>
  <inkml:trace contextRef="#ctx0" brushRef="#br0" timeOffset="1120.48">15762 6518 38703 0,'1'-3'848'16,"-2"1"176"-16,-1 1 48 0,1 1 16 0,1-3-880 0,-2 3-208 0,0-6 0 0,-3 0 0 0,-1-3 576 0,-4-1 64 0,-2 2 0 0,1 1 16 16,-3 5 176-16,-3 4 48 0,-3 5 0 0,-5 5 0 15,-6 9-752-15,-3 4-128 0,-3 8 0 0,2 8 0 16,4 11-368-16,5 2 16 0,9-6 0 0,5-3 0 15,5-5 64-15,5-5 16 0,4-1 0 0,2-7 0 16,5-3-32-16,1-6 0 0,0-3 0 0,2-8 0 16,2-2-240-1,3-7-48-15,1-2-16 0,3-5 0 0,2-3 336 0,-1-6 64 0,-1-3 16 0,-1-9 0 16,2-6-544-16,-2-2-96 0,-3-3-32 0,-5-1 0 16,1 1-432-16,-5 0-96 0,0 5-16 0,-3-3 0 0,0-3 1232 15,0-5 176-15,-2-3 176 0,2 0-48 16,2-5 144-16,-1 7 32 0,0 0 0 0,-2 8 0 0,1 7-304 0,-3 9 0 15,-1 9 0-15,-1 9 0 0,2 2 576 0,-4 8 128 0,2-1 0 16,-1 3 16-16,1 0 976 0,-1 0 192 16,2 3 32-16,0 0 16 0,-1 3-1600 0,0 4-336 0,2 7 0 0,-2 7 0 31,1 4-736-31,0 1-64 0,0 5-16 0,0 0 0 0,2 4 592 0,2 2 224 0,-1-4-176 16,1 0 176-16,1-6 0 0,-1-5 128 0,1-4 16 15,1-6 0-15,1-3-16 0,-2-3-128 0,4-4 192 0,-2-1-64 16,2-6-128-16,0-2 0 0,0-5 0 0,1-6 0 15,3-6-3504-15,-2-6-624 16,-4-8-128-16,-1-2-32 0</inkml:trace>
  <inkml:trace contextRef="#ctx0" brushRef="#br0" timeOffset="1478.98">15964 6515 35935 0,'-1'3'3200'0,"1"-3"-2560"0,0 0-512 0,-1 4-128 0,1 4 0 0,1 3 0 15,0 9-176-15,1 6 176 0,0 1 0 0,1-2 288 16,-2-4-32-16,1-6-16 15,1-6-1152-15,-1-6-240 0,3-5-32 0,1-8-16 16,3-9-2192-16,1-7-432 0,1-7-80 0,3-4-32 31,2-5 2016-31,-3 2 384 0,-3 2 96 0,-4 1 16 0,-1-5 3952 0,-1-3 800 0,-3-3 144 0,4 0 48 0,0 3-1824 0,1 8-352 0,0 10-80 0,1 6-16 32,-4 9-352-32,2 5-64 0,-2 2 0 0,-2 4-16 0,2 1-320 0,-2 0-64 0,2 0-16 0,-1 0 0 15,0 0-416-15,-2 0 128 0,1 0-128 0,-1-2 0 16,3 2 0-16,-4 0 128 15,1 0-128-15,-2-3 0 16,0 3 336-16,1 0-16 0,-1 0 0 0,1 0 0 0,0 3 704 0,0-3 144 0,-2 2 32 0,2 2 0 16,1-4-240-16,0 0-32 15,0 0-16-15,-4 32 0 16,3-13-1104-16,-3 5-208 0,2 9-48 0,-1 10-16 16,3 7-208-16,-2 0-32 0,1 3-16 0,-1 4 0 0,4 5 480 0,-1 0 112 15,1-2 128-15,2-3-208 0,2-5 368 0,-1-4 80 0,-1-3 16 0,0-11 0 16,1-4-256-16,-3-6 128 15,1-6-128-15,5 7-7808 32,-2-11-1632-32,-1-8-320 0</inkml:trace>
  <inkml:trace contextRef="#ctx0" brushRef="#br0" timeOffset="1629.41">16065 6570 39615 0,'1'0'3520'0,"0"0"-2816"0,0 0-560 0,-1 0-144 16,3 0-368-16,0-1-96 0,4-1-32 0,4-1 0 31,7-4-528-31,7 1-96 0,2-6-32 0,20-26-5936 16,-5-2-1184-16,-6-3-240 0</inkml:trace>
  <inkml:trace contextRef="#ctx0" brushRef="#br0" timeOffset="1783.06">16377 6050 42383 0,'-1'2'3776'15,"0"-1"-3024"-15,0 0-608 0,-1 2-144 0,1-1 624 0,0 4 80 16,-4 2 32-16,-1 11 0 15,0 12-1120-15,-3 8-208 0,2 10-48 0,-2 6-16 0,1 0 208 0,2 1 64 16,0-3 0-16,0 1 0 0,2 2 384 0,1 0 0 16,0-7 0-16,-1-2 0 0,4-1 0 0,-2-4 0 15,1-5 144-15,1-1-144 0,-3-6-144 0,3-6-144 0,-2-3-32 16,-1-3-11824 0,2-3-2368-16</inkml:trace>
  <inkml:trace contextRef="#ctx0" brushRef="#br0" timeOffset="1938.05">16187 6654 38703 0,'0'-3'3440'0,"-1"2"-2752"0,2-1-560 0,-1-1-128 16,1 3-160-16,0-1-64 0,2-2-16 0,-1-3 0 15,5 0-928 1,2-3-192-16,1-2-48 0,3 1 0 16,2-1-128-16,1-1-48 0,0 0 0 0,2-1 0 0,2-4 1584 0,1 1 0 0,1-1 304 0,1-5-48 0,0-2-256 15</inkml:trace>
  <inkml:trace contextRef="#ctx0" brushRef="#br0" timeOffset="3186.13">16845 6666 42383 0,'-1'0'3776'0,"-1"3"-3024"16,2-3-608-16,0 0-144 0,3 0 304 0,-3 0 16 16,1 0 16-16,0 2 0 15,0-2-960-15,3 0-192 0,0 0-32 0,-4 0-16 16,0 0-416-16,23-8-64 0,-11 1-32 0,1-1 0 15,3-3 864-15,3-3 160 0,-1-1 32 0,1 0 16 0,-1-3 160 0,-2 3 144 0,-3 3-208 0,-4-2 80 16,-2 4 320-16,-5-2 80 16,-3 3 16-16,-1-1 0 0,-3 1 576 0,-3 3 112 0,0 1 32 0,-3 2 0 15,1-1 16-15,-1 1 0 0,-2 3 0 0,0 3 0 16,-1 2 64-16,-1 3 32 0,-1 6 0 0,-1 5 0 31,1 5-1360-31,-2 6-272 16,3 6-48-16,2 3-16 0,-1 1 48 0,4 0 0 15,3-5 0-15,3-4 0 0,6-5 176 0,-1-7 32 0,2-4 16 0,5-7 0 0,1 0 16 0,-1-3 0 16,2-3 0-16,2-4 0 16,1-2-1440-16,2-3-272 0,1-3-64 0,5-9-16 0,0-2 2080 0,4-6 304 15,2-3 112-15,2 1 32 0,4-2-448 0,-4 4 0 0,-4-3 0 0,-5 5 0 16,-4 2 0-16,-4-1 160 0,-2 3-32 16,0 3-128-16,-1 3 144 0,-3 1-144 0,-1 3 0 0,-2 2 144 15,0 6-144-15,-1 0 0 0,1 2 144 16,-2 1-144-16,2 5 0 0,-1 0 0 0,1 1-192 0,3 4 64 31,0 3-2384-31,3 0-480 0,-1 2-80 0,3 0-32 0,4 4 2016 0,-1 1 416 0,2 2 80 0,0 2 16 0,-1-3 720 0,3 0 160 16,1-4 16-16,-1 3 16 0,1 0 1136 15,-3-5 240-15,3-1 32 0,-3-1 16 16,2-3-336-16,0-5-64 0,-1-2-16 0,22-15-7504 31,-9-7-1520-31,-11-2-288 0</inkml:trace>
  <inkml:trace contextRef="#ctx0" brushRef="#br0" timeOffset="3303.23">17452 6367 45727 0,'-5'0'1008'0,"3"0"208"16,-1 0 32-16,2 1 32 0,-2 2-1024 0,-3 2-256 0,-4 4 0 0,-6 6 0 0,-5 9-224 0,-5 7-96 0,-3 8-32 0,-4 10 0 16,2 4-80-16,-2 5-16 0,-4 7 0 0,2 0-12448 15,3 0-2496-15</inkml:trace>
  <inkml:trace contextRef="#ctx0" brushRef="#br0" timeOffset="3980.45">17629 6304 43311 0,'1'2'3840'0,"-1"-2"-3072"0,0 4-608 0,1-1-160 16,-1-2-448-16,1 4-128 0,1 7-32 0,-1 5 0 31,3 12-224-31,-2 9-64 0,3 10 0 0,-2 7 0 0,0 5 752 0,-1 1 144 0,-2 2 0 0,-3-4 0 16,3 0 272-16,-1-14 16 0,-2-6 0 0,1-10 0 15,1-4-1568-15,-1-6-304 0,2-7-64 0,0-3-8912 0,0-7-1792 0</inkml:trace>
  <inkml:trace contextRef="#ctx0" brushRef="#br0" timeOffset="4199.42">17526 6554 26719 0,'-1'-9'2368'0,"1"7"-1888"0,-1 2-480 0,-1-3 0 0,5-11 672 15,-1-9 32-15,5-13 16 0,4-7 0 0,4-4-720 0,-1 7-208 0,2 7-16 0,-1 8 0 16,0 8 48-16,0 4 16 15,1 9 0-15,0 4 0 0,1 4 352 0,0 5 80 16,-4 3 16-16,-1 3 0 0,-2 4 256 0,-3-2 48 16,-4 5 16-16,0-1 0 0,-2 3 256 0,-2-2 48 15,-1 2 16-15,-2-1 0 0,-3-2-192 0,1 0-32 0,-2-1-16 0,-2-3 0 16,0-2-128-16,1-2-32 16,-3-5 0-16,1-2 0 0,-1-2 368 0,1 1 64 0,-2-5 0 0,2-2 16 15,2-1-528-15,-2-3-128 0,-4-6 0 16,1-9-13056-16,3-7-2624 0</inkml:trace>
  <inkml:trace contextRef="#ctx0" brushRef="#br0" timeOffset="4373.26">17885 5912 43311 0,'0'2'3840'0,"-1"2"-3072"0,-1-1-608 0,2 0-160 15,0 0-832-15,0 5-192 0,-1 2-32 0,-3 14-16 16,3 13 272-16,-3 14 48 0,1 12 16 0,-1 3 0 15,1 6 736-15,0 4 288 0,0-3-16 0,2-7 0 16,1-5 32-16,0-5 0 0,3-5 0 0,-1-7-11696 16,2-6-2320-16</inkml:trace>
  <inkml:trace contextRef="#ctx0" brushRef="#br0" timeOffset="4723.64">18141 6201 43311 0,'-4'-3'3840'0,"0"0"-3072"16,1 1-608-16,0-1-160 0,2 2-496 0,-3 1-128 16,-3-3-16-16,-4 0-16 0,-5-3 1136 0,-2 4 224 15,0 7 64-15,-2 4 0 0,4 3-512 0,-1 9-80 0,-1 3-32 0,3 7 0 32,1 5-752-32,0 3-160 0,2 3-16 0,0 0-16 0,5-2 448 0,2-7 96 0,1-3 0 0,3-5 16 15,2-8 240-15,1-2 0 0,1-9 0 0,1-2 0 31,1-4-384-31,1-4-48 0,2 1 0 0,0-8 0 0,6-2-64 0,1-5-16 16,-2 0 0-16,3-3 0 0,2-5 192 0,-1-1 16 0,0-2 16 0,-1 0 0 31,-1-5-752-31,-5 4-160 0,-2 3-16 0,-2 3-16 0,-3 4 1024 0,1 6 208 0,-4 5 0 0,-1 5 0 16,2 4 480-16,-1 2 32 0,0 3 0 0,0 1 0 16,0 0 896-16,1 3 192 0,-2 1 48 0,2 5 0 0,1-3-1424 0,0 5-224 15,-1 3-160-15,2 1 32 16,-1 5-192-16,3 1-48 0,0 1 0 0,3 1 0 15,3-4 608-15,1-4 112 0,3-5 32 0,0-5-11824 16,0-5-2352-16</inkml:trace>
  <inkml:trace contextRef="#ctx0" brushRef="#br0" timeOffset="5021.68">18258 6241 40543 0,'0'2'3600'0,"0"0"-2880"0,0 0-576 0,0 0-144 15,1 2 352-15,-2 5 32 16,1 8 16-16,-1 10 0 15,0 10-800-15,-1 5-176 0,0 1-16 0,1-1-16 0,0-5 608 0,1-5 0 0,-2-5 0 0,2-3 0 16,0-6 0-16,2-6 0 0,-2-3 0 16,1-5 0-16,0-2 0 0,0-4 192 0,0-2-32 0,-1-1 0 15,2 1 176-15,-1-4 48 16,0 2 0-16,0-4 0 0,1-1-624 0,0-4-112 0,2-4-32 0,1-6 0 31,0-4-336-31,1-7-80 0,3-4-16 0,-1 1 0 0,3 0 640 0,-2 4 176 16,-2 6 0-16,1 9 0 0,-4 7-192 0,1 8 48 0,-4 2 0 0,0 6 0 15,1 1-160-15,-2 3-16 0,3 3-16 0,1 1 0 0,-2 5-16 0,3 3 0 16,0 4 0-16,0 4 0 0,4 7 352 16,-2 4 208-16,-1-1-16 0,4 3-16 15,1 2 112-15,2-6 32 0,-2-7 0 0,4-8 0 16,3-5-320-16</inkml:trace>
  <inkml:trace contextRef="#ctx0" brushRef="#br0" timeOffset="5352.56">18656 6155 44223 0,'-2'0'3936'0,"-3"2"-3152"16,1 0-624-16,-1 1-160 0,0 0 576 0,-2 4 96 15,-4 4 16-15,-9 7 0 0,-5 12-880 16,-2 9-192-16,0 1-16 0,3 5-16 0,5-5-96 0,4 1-32 0,2-4 0 0,6-5 0 16,3-3 400-16,2-6 144 0,3-5 0 0,2-6-144 31,3-6-784-31,0-2-160 0,3-2-16 0,-1-5-16 0,5-2 784 0,0-4 144 0,2-3 48 0,2-4 0 31,2 1-816-31,-1-4-144 0,3 0-48 0,-1-4 0 16,0-6-416-16,-1-1-96 0,-5 0 0 0,1 3-16 0,0 2 1440 0,-5 1 240 0,0 5 160 0,-4 5-32 15,0 6-128-15,-3 6 160 0,-1 4-160 0,-1 0 160 16,2 4 320-16,-2 3 64 16,-1-3 16-16,1 5 0 0,1 2-304 0,1 3-48 15,2 5-16-15,-1 2 0 16,3 2-704-16,0 1-160 0,2 1-32 0,-1-2 0 0,2-2 1552 0,0-2 304 15,1 1 64-15,1-4 16 0,2-6-1088 0,-1-5-144 0,1-7-176 16,-3-7 48-16,-1-11 128 0</inkml:trace>
  <inkml:trace contextRef="#ctx0" brushRef="#br0" timeOffset="5512.48">18884 6147 37775 0,'0'0'3360'0,"0"0"-2688"0,0 0-544 0,-1 1-128 15,1 0 1344-15,0 1 256 0,0 2 32 0,0 4 16 16,0 4-1472-16,1 8-176 0,-2 2-272 0,1 7 64 15,-2 4-240-15,2 2-64 0,-1 1 0 0,0 2 0 16,1-2 512-16,0-2 0 0,0 5 128 0,1-8-128 16,0-2 0-16,2-5 0 0,-2-6 0 0,0-3-12272 15,-1-9-2448-15</inkml:trace>
  <inkml:trace contextRef="#ctx0" brushRef="#br0" timeOffset="5719.86">18827 6289 41471 0,'1'0'3680'0,"1"0"-2944"15,-2 0-592-15,0 0-144 0,1 0-192 0,-1 0-64 0,3 3 0 0,5-6-16 32,3 3-928-32,3-4-176 0,2 2-32 0,0-4-16 15,2 2-160-15,1 1-16 0,1 1-16 0,-2-2 0 16,-2 4-4784-16,-3 2-960 0,-5 2-192 0,-2-1-48 0,-1 1 8080 0,-2 2 1616 16,-2 0 320-16,2 4 64 0,-2 1 3216 0,0-2 640 0,0 3 128 0,1 0 16 15,1 6-4992-15,0-3-992 16,0 1-208-16,1 1-32 0,2-2-464 0,-1-3-96 0,0 1-16 15,1-4-9984-15,1-2-1984 0</inkml:trace>
  <inkml:trace contextRef="#ctx0" brushRef="#br0" timeOffset="5832.96">18977 6042 34095 0,'0'-9'3024'0,"-2"5"-2416"0,2 1-480 0,-1 3-128 0,1 0 0 0,0-3 0 15,1-2 128-15,3-2-128 0,4-2-224 0,0-2-112 16,7 4-32-16,5-1 0 0,6 4 368 0</inkml:trace>
  <inkml:trace contextRef="#ctx0" brushRef="#br0" timeOffset="6372.74">19298 6075 42383 0,'1'0'3776'15,"2"0"-3024"-15,-3-1-608 0,1 1-144 0,0-1-880 0,2-1-208 0,-2 2-32 0,4 0-16 31,1-2 112-31,2 2 32 0,-1 2 0 0,-1 5 0 0,2-1 992 0,-2 2 256 0,-1 5 32 0,-2 2 0 16,0 1 32-16,-3 3 0 0,-1 3 0 0,-3 2 0 16,-1 0 224-16,0 0 48 0,-1-1 16 0,1-2 0 15,-2 0-176-15,-2-4-48 16,3-2 0-16,0-3 0 0,-2-2 288 0,2-2 48 0,0-2 16 0,1-3 0 16,0-3 224-16,0 0 64 0,1-3 0 0,2-2 0 0,0-1-592 15,0-3-112-15,1-1-32 0,1-5 0 16,-1-6-928-16,-1-3-192 0,4-10-48 15,1 2 0 1,1 1-720-16,2 1-128 0,3-1-48 0,-1 2 0 16,2 3 896-16,0 4 176 0,0 3 48 0,0 2 0 0,1 4 160 0,-3 1 48 0,-1 3 0 0,0 3 0 0,0 1 448 0,-2 4 128 15,-3 2 16-15,1 4 0 0,-2-2 32 0,2 3 0 16,0 1 0-16,2 4 0 0,-3 5-32 16,3 4 0-16,0 5 0 0,-1 5 0 0,1 3 112 0,-3 0 32 15,2 6 0-15,-3-5 0 0,-1 2-32 0,2-4 0 16,-2-4 0-16,0-7 0 0,-2 0-256 0,2-8-144 15,-1-2 16-15,0-4 0 0,1-4 128 0,-1 0 0 0,1-3 160 0,0-4-160 32,-2 2 832-32,2-5 80 0,2 1 16 0,-1-3 0 15,1 0-656-15,0-6-128 0,2-3-16 0,3-3-128 16,0-3-480-16,2-1-208 16,2 1-32-16,-2 3-16 0,0 3-32 0,4 1-16 0,0-1 0 0,5 2 0 15,6 4-800-15,1 1-144 0,4 3-48 0,-3 6 0 16,-5-1-16-16,-3 3-16 0,-1 3 0 15,-2 1 0-15,0 2 1984 0,-2 5 400 0,-4-1 64 0,1 5 32 0,-4 2 224 0,3 5 32 16,-3 5 16-16,4 5 0 0,1 8 592 0,-1 2 128 16,-2 3 32-16,-1-2 0 0,3-1-1360 0</inkml:trace>
  <inkml:trace contextRef="#ctx0" brushRef="#br0" timeOffset="6517.44">19916 6341 58047 0,'0'2'5168'0,"2"-2"-4144"0,-2 0-816 0,1 0-208 0,-1 0-1184 0,0 0-288 16,1 3-48-16,-2-3-16 15,1 0 704-15,0 0 144 0,-1 0 32 0,1 0-14512 0,0 0-2912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8:35:31.70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22024 11035 43311 0,'22'-3'3840'0,"9"-4"-3072"0,1 5-608 0,-6 0-160 0,-5 2-1600 0,-12 0-336 0,14-3-80 0,24 2-16 16,31 1 1392-16,35 1 256 0,24 2 64 0,10 0 16 0,1 2 112 0,7 1 0 31,6 3 16-31,2 0 0 0,1 1 352 0,1-2 64 15,1 2 16-15,-1 1 0 0,0-2 48 0,5 1 16 16,5-2 0-16,-2 0 0 0,-1 1-16 0,-9-1 0 16,-9 1 0-16,-9-7 0 0,-9 0-304 0,-15-4 0 0,-9 0 0 0,-16-3 0 31,-14-3-832-31,-15 2-64 0,-13-2 0 0,-16-1-9600 0,-9-1-1920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8-13T08:35:32.5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8839 16475 0,'0'0'0,"-5"109"16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8:35:26.2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4-08-13T08:35:27.291"/>
    </inkml:context>
  </inkml:definitions>
  <inkml:trace contextRef="#ctx0" brushRef="#br0">22418 11805 45151 0,'-32'-4'992'0,"-3"-1"208"0,2-1 32 0,7 0 48 0,-4-1-1024 0,-27-10-256 0,-50-11 0 0,-49-27 0 15,-23-19 192-15,9-11 0 0,33-3 0 0,28-1 0 16,34-3-496-16,27-10-96 0,23-16-32 0,22 4 0 0,21 8 432 0,19 3 192 15,11 4 0-15,27-7-16 16,28-11-688-16,26 2-128 0,12 13-16 0,14 8-16 16,16 4 64-16,13 12 16 0,10 15 0 0,12 20 0 15,5 22 48-15,12 18 16 0,11 16 0 0,2 19 0 16,2 16 32-16,6 15 16 0,3 14 0 0,-20 4 0 16,-21 6 480-16,-34 1 0 0,-34-2 0 0,-23 0 160 0,-16-7 64 0,-26-5 16 0,-17-5 0 0,-18-2 0 15,-18-4 272-15,-14 0 64 0,-12 4 16 0,-15 5 0 16,-12 1 32-16,-23 4 0 0,-19 3 0 0,-22 4 0 15,-4-3 448-15,-28 7 80 0,-32 5 32 0,-17-2 0 16,-8-4-192-16,-6-9-32 0,9-9-16 0,-5-8 0 16,-4-7-240-16,-10-6-64 0,-5-8 0 0,10-17 0 15,16-13-288-15,12-13-64 0,9-17-16 0,9-15 0 32,9-19-960-32,13-15-192 0,18-13-32 0,-77-183-9280 15,71 30-1856-15,58 26-368 0</inkml:trace>
  <inkml:trace contextRef="#ctx1" brushRef="#br0">10342 17945 0,'0'0'0,"0"0"0</inkml:trace>
  <inkml:trace contextRef="#ctx0" brushRef="#br0" timeOffset="9198.41">23744 10095 40543 0,'-4'-1'3600'0,"2"-1"-2880"0,-1-2-576 0,3-2-144 0,1 3 656 0,-1-6 112 16,-1-6 0-16,-1-13 16 0,0-10-784 0,5-10 0 15,3 0 0-15,4-7-144 0,5 1-16 0,5-6 0 16,3-6 0-16,5-10 0 0,6-2 160 0,7-4 0 15,8-5 160-15,4 3-160 0,3 7 0 0,-2 5 0 16,0 9 0-16,-3 5 0 0,-1 5 0 0,-3 7 0 0,-6 4-128 0,37-48-8288 31,-14 17-1648-31,-10 10-336 16</inkml:trace>
  <inkml:trace contextRef="#ctx0" brushRef="#br0" timeOffset="9908.79">24921 8964 44223 0,'-15'-10'3936'0,"1"1"-3152"0,6 4-624 0,2 2-160 16,2-1 480-16,-5-5 64 0,-4-5 16 0,-17-17 0 16,-6-11-288-16,-2-12-48 0,8 0-16 0,8-9 0 0,10-8-208 0,9-4-288 15,9 1 64-15,8 3 16 0,7 3 208 0,5 6-176 16,3 6 176-16,6-1-160 0,6 2 160 0,2 5 0 15,0 4 0-15,3 6 0 16,2 11 0-16,7 8 0 0,4 11 0 0,-1 7 128 0,-4 9 0 0,-10 7 16 16,-3 10 0-16,-8 7 0 0,-4 3-144 0,-8 11 160 15,-6 9-160-15,-7 5 160 0,-7-1-32 0,-7 3 0 16,-7 1 0-16,-7 7 0 0,-5 7 64 0,-2-4 0 16,-5-2 0-16,-2-6 0 15,-3-8-16-15,3-11 0 0,3-10 0 0,1-10 0 0,4-5-176 0,1-8 0 16,6-5 0-16,1-6 128 15,3-4-496-15,2-4-96 0,2-3-32 0,-2-8 0 16,3-4-1184-16,3-8-240 0,1-3-64 0,1 1 0 16,6 3 720-16,3 3 144 0,0 6 32 0,1 4 0 0,-1 7 2128 0,1 4 432 0,0 3 96 0,3 3 16 15,3 3-752 1,1 0-160-16,4 3-32 0,5 1 0 16,5 1-512-16,6 1-128 0,2 0 0 0,3-3 0 0,1-2 0 0,6 0 0 0,-2-2 0 0,0 0 128 15,-3 2-128-15,1-2 0 16,1 1 144-16,54 1-8848 31,-11-2-1792-31,-9-2-336 0</inkml:trace>
  <inkml:trace contextRef="#ctx0" brushRef="#br0" timeOffset="13723.04">26085 7647 35007 0,'0'-1'3120'0,"0"-2"-2496"0,0 3-496 0,-2 0-128 0,4 0 1264 0,-2 3 224 0,0-2 48 0,0 4 16 16,1 3-912-16,0 11-192 0,-2 6-48 0,0 8 0 16,-1 8-528-16,1 5-128 0,-1 4 0 0,0 5-16 15,4 1 272-15,-1 0 0 16,4-2 0-16,2-6 0 0,3-9 0 0,1-8 0 15,2-5 0-15,-2-7 0 0,2-7 0 0,-4-3 0 0,1-3 0 0,-4-4 0 16,-1-4 0-16,0-2 0 0,-3-1 0 0,2-5 0 16,-1-1 0-16,-3-4 0 0,0-1 0 0,-3-3 0 15,-1 0 128-15,-3 3 16 0,-3 1 16 0,-2 4 0 16,-2 2-160-16,-1 6 160 0,-1 0-160 0,-1 6 160 16,0 2 80-16,-2 5 16 15,1 2 0-15,0 5 0 0,3 4-256 0,2-2 144 16,0 2-144-16,2 0 128 0,1 0-128 0,0 0 0 0,2-3 0 0,0-3 0 0,2 0 0 0,3-5 0 15,0 1 0-15,1-5 0 0,2-2 0 0,-2-2 0 16,4-2 0-16,-1-2 0 0,0 0-192 0,2-2-32 16,3-2 0-16,2-3 0 0,5-3 16 0,2-7 0 15,1 1 0-15,6-4 0 0,4 1 80 0,-1 0 128 16,3 0-208 0,-1 7 80-16,2-1 128 0,-8 6 0 0,-6 5 0 15,-7 2 0-15,0 4 0 0,-6-2 0 0,-3 7 0 0,-3-1 0 16,0 2 160-16,-7 5 16 0,-4 4 0 0,-6 5 0 15,2 2 16-15,-4 1 16 0,0 7 0 0,1-4 0 16,2 2-208-16,1-3 144 0,3 0-144 0,3 0 128 0,0-2-128 0,5-1 0 16,1-3 0-16,2-3 0 15,4 0 0-15,0-4 0 0,2-5 0 0,2 1 0 16,2-4-192-16,0-2-32 0,0-3 0 0,3-1 0 16,3-2-48-16,4-3-16 0,4-5 0 0,4-5 0 15,7-4 144-15,7-7 144 0,3-2-208 0,-1-4 80 16,-1 3 128-16,-3 2 0 0,-5 1-144 0,-4 8 144 0,-8 3 0 15,-4 6 0-15,-7 5 0 0,0 2 0 16,-6 4 0-16,1 5 0 0,-3-1 0 0,-1 6 0 0,-1 5 144 0,-2 5 0 16,0 2 0-16,-1 6 0 0,-1 3-144 0,2 3 0 15,-3 1 0-15,3 2 128 0,3 0 0 0,3-2-128 16,0 2 192-16,4-4-64 0,5-4-256 0,2-3-64 16,6-5-16-16,0-6 0 0,3-4 208 0</inkml:trace>
  <inkml:trace contextRef="#ctx0" brushRef="#br0" timeOffset="14075.03">26829 8578 43311 0,'-4'3'3840'16,"1"-6"-3072"-16,0 2-608 0,3 1-160 0,0-1 160 0,1-1 0 0,-3-4 0 0,-2-6 0 15,0-5-480-15,4-14-80 16,3-5-32-16,3-6 0 0,5-7 144 0,3-5 32 0,1-5 0 0,0-3 0 0,-1-1 256 0,0-3 0 16,0-1-128-16,-3 4 128 15,0 7 0-15,0 4 0 0,-1 5 0 0,-2 9 0 0,-1 11 0 0,-2 4 0 16,-3 7 0-16,-1 7 144 0,1 5 16 0,-4 4 0 16,4-2 0-16,-4 4 0 0,2 5-32 0,0 5-128 15,2 4 192-15,-2 7-64 16,2 7-128-16,-1 10-176 0,1 8 48 0,-1 9 0 0,0 12 128 0,0 13-128 0,-2 8 128 15,0-2-128-15,0-9 128 0,-1-1 144 0,2 0-16 16,2-11-128-16,0-7 224 0,2-9-64 0,-3-9-16 16,-8 7-8528-1,2-20-1696 1,0-13-352-16</inkml:trace>
  <inkml:trace contextRef="#ctx0" brushRef="#br0" timeOffset="14197.95">26878 8300 42735 0,'-1'-3'944'0,"2"1"192"0,-1 1 32 0,2 1 32 0,-2-3-960 0,0-1-240 0,0-4 0 0,1-3 0 0,1-2 0 0,2-2-128 16,2 1 128-16,3-1-208 0,3 1 208 0,2 1 0 0,0 0 0 0,3 1-12592 15,3 2-2464-15</inkml:trace>
  <inkml:trace contextRef="#ctx1" brushRef="#br0" timeOffset="13589.98">24658 10254 0,'-1141'34'0,"115"63"16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817" y="4687660"/>
            <a:ext cx="5026369" cy="44445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5275" y="9378477"/>
            <a:ext cx="2972725" cy="4941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885276" y="1"/>
            <a:ext cx="2971092" cy="494186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8/15/2024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71092" cy="49418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29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2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55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4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8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38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10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04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892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6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99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7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6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04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46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2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2725" cy="494186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9700" y="739775"/>
            <a:ext cx="6581775" cy="370363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2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Colin Tan,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comp.nus.edu.sg/~cs210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mp.nus.edu.sg/~cs2100/2_resources/errata.html" TargetMode="Externa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tantc@comp.nus.edu.s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mailto:axgopala@nus.edu.sg" TargetMode="External"/><Relationship Id="rId4" Type="http://schemas.openxmlformats.org/officeDocument/2006/relationships/hyperlink" Target="mailto:wongwf@nus.edu.s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hyperlink" Target="https://sets.netlify.app/module/66988ae3322ba68d1103fdd4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tantc@comp.nus.edu.s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cs2100/1_course_info/sched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.nus.edu.sg/~cs2100/1_course_info/sched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nus.edu.s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www.comp.nus.edu.sg/~cs210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[TextBox 7]"/>
          <p:cNvSpPr txBox="1"/>
          <p:nvPr/>
        </p:nvSpPr>
        <p:spPr>
          <a:xfrm>
            <a:off x="2582333" y="2755410"/>
            <a:ext cx="71289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</a:rPr>
              <a:t>Welcome to </a:t>
            </a:r>
            <a:r>
              <a:rPr lang="en-US" sz="4000" dirty="0" err="1">
                <a:solidFill>
                  <a:srgbClr val="C00000"/>
                </a:solidFill>
                <a:latin typeface="Calibri" panose="020F0502020204030204" pitchFamily="34" charset="0"/>
              </a:rPr>
              <a:t>CS2100</a:t>
            </a:r>
            <a:endParaRPr lang="en-US" sz="40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SG" sz="2400" dirty="0">
                <a:solidFill>
                  <a:srgbClr val="C00000"/>
                </a:solidFill>
                <a:latin typeface="Calibri" panose="020F0502020204030204" pitchFamily="34" charset="0"/>
              </a:rPr>
              <a:t>(</a:t>
            </a:r>
            <a:r>
              <a:rPr lang="en-SG" sz="2400" dirty="0" err="1">
                <a:solidFill>
                  <a:srgbClr val="C00000"/>
                </a:solidFill>
                <a:latin typeface="Calibri" panose="020F0502020204030204" pitchFamily="34" charset="0"/>
              </a:rPr>
              <a:t>AY2024</a:t>
            </a:r>
            <a:r>
              <a:rPr lang="en-SG" sz="2400" dirty="0">
                <a:solidFill>
                  <a:srgbClr val="C00000"/>
                </a:solidFill>
                <a:latin typeface="Calibri" panose="020F0502020204030204" pitchFamily="34" charset="0"/>
              </a:rPr>
              <a:t>/25 Semester 1)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2" y="4984152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1"/>
            <a:ext cx="4374289" cy="380045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 dirty="0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</a:rPr>
              <a:t>3. Course Description (4/5)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</a:t>
            </a:fld>
            <a:endParaRPr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6981218" y="1034931"/>
            <a:ext cx="3686782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Level of Representation</a:t>
            </a:r>
          </a:p>
        </p:txBody>
      </p:sp>
      <p:pic>
        <p:nvPicPr>
          <p:cNvPr id="72" name="Picture 4" descr="leve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098" y="1496596"/>
            <a:ext cx="7086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3412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</a:rPr>
              <a:t>3. Course Description (5/5)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321724" y="1317524"/>
            <a:ext cx="101082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err="1"/>
              <a:t>CS2100</a:t>
            </a:r>
            <a:r>
              <a:rPr lang="en-US" sz="2800" dirty="0"/>
              <a:t> is not difficult </a:t>
            </a:r>
            <a:r>
              <a:rPr lang="en-US" sz="2800" dirty="0">
                <a:sym typeface="Wingdings" panose="05000000000000000000" pitchFamily="2" charset="2"/>
              </a:rPr>
              <a:t>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 err="1"/>
              <a:t>CS2100</a:t>
            </a:r>
            <a:r>
              <a:rPr lang="en-US" sz="2800" dirty="0"/>
              <a:t> is more on the breadth rather than depth, hence there are many topics </a:t>
            </a:r>
            <a:r>
              <a:rPr lang="en-US" sz="2800" dirty="0">
                <a:sym typeface="Wingdings" panose="05000000000000000000" pitchFamily="2" charset="2"/>
              </a:rPr>
              <a:t> giving the </a:t>
            </a:r>
            <a:r>
              <a:rPr lang="en-US" sz="2800" dirty="0">
                <a:solidFill>
                  <a:srgbClr val="C00000"/>
                </a:solidFill>
                <a:sym typeface="Wingdings" panose="05000000000000000000" pitchFamily="2" charset="2"/>
              </a:rPr>
              <a:t>impression</a:t>
            </a:r>
            <a:r>
              <a:rPr lang="en-US" sz="2800" dirty="0">
                <a:sym typeface="Wingdings" panose="05000000000000000000" pitchFamily="2" charset="2"/>
              </a:rPr>
              <a:t> that the course is tough.</a:t>
            </a:r>
            <a:endParaRPr lang="en-US" sz="2800" dirty="0"/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Theory + practice.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800" dirty="0"/>
              <a:t>All topics are somewhat linked, so </a:t>
            </a:r>
            <a:r>
              <a:rPr lang="en-US" sz="2800" dirty="0">
                <a:solidFill>
                  <a:srgbClr val="C00000"/>
                </a:solidFill>
              </a:rPr>
              <a:t>good understanding of earlier topics (especially the fundamentals) is important for later topics</a:t>
            </a:r>
            <a:r>
              <a:rPr lang="en-US" sz="2800" dirty="0"/>
              <a:t>.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70477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4. Assessments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549181"/>
              </p:ext>
            </p:extLst>
          </p:nvPr>
        </p:nvGraphicFramePr>
        <p:xfrm>
          <a:off x="3048000" y="1397001"/>
          <a:ext cx="6096000" cy="38819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5470216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100062700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CA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Weightage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775743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Tutorial</a:t>
                      </a:r>
                      <a:r>
                        <a:rPr lang="en-SG" sz="2400" baseline="0" dirty="0"/>
                        <a:t> attendance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5799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Canvas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473125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/>
                        <a:t>Three </a:t>
                      </a:r>
                      <a:r>
                        <a:rPr lang="en-SG" sz="2400" dirty="0"/>
                        <a:t>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596587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Labs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11048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Mid-term test </a:t>
                      </a:r>
                      <a:r>
                        <a:rPr lang="en-SG" sz="2400" dirty="0">
                          <a:solidFill>
                            <a:srgbClr val="C0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648821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Final exam </a:t>
                      </a:r>
                      <a:r>
                        <a:rPr lang="en-SG" sz="2400" dirty="0">
                          <a:solidFill>
                            <a:srgbClr val="C0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134097"/>
                  </a:ext>
                </a:extLst>
              </a:tr>
            </a:tbl>
          </a:graphicData>
        </a:graphic>
      </p:graphicFrame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CCCA75-E89C-49C6-A794-92680562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345276" y="5528728"/>
            <a:ext cx="970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/>
            <a:r>
              <a:rPr lang="en-SG" dirty="0">
                <a:solidFill>
                  <a:srgbClr val="C00000"/>
                </a:solidFill>
              </a:rPr>
              <a:t>*</a:t>
            </a:r>
            <a:r>
              <a:rPr lang="en-SG" dirty="0"/>
              <a:t> 	</a:t>
            </a:r>
            <a:r>
              <a:rPr lang="en-SG" dirty="0">
                <a:solidFill>
                  <a:srgbClr val="C00000"/>
                </a:solidFill>
              </a:rPr>
              <a:t>Open-book:</a:t>
            </a:r>
            <a:r>
              <a:rPr lang="en-SG" dirty="0"/>
              <a:t> pen-and-paper. </a:t>
            </a:r>
            <a:r>
              <a:rPr lang="en-US" dirty="0"/>
              <a:t>All printed and written materials allowed. Calculators allowed. Electronic devices (apart from calculators) not allowed. More details will be given later.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13014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5. Textbooks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2212206" y="1374809"/>
            <a:ext cx="5257800" cy="2383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Digital Logic Design (DLD)</a:t>
            </a:r>
            <a:b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n-US" sz="2800" baseline="30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nd</a:t>
            </a:r>
            <a: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edition</a:t>
            </a:r>
            <a:b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dirty="0"/>
              <a:t>by Aaron Tan</a:t>
            </a:r>
            <a:br>
              <a:rPr lang="en-US" dirty="0"/>
            </a:br>
            <a:r>
              <a:rPr lang="en-US" dirty="0"/>
              <a:t>McGraw-Hill</a:t>
            </a: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2212206" y="3965609"/>
            <a:ext cx="5257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61950" indent="-361950">
              <a:spcBef>
                <a:spcPct val="180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Computer Organization and Design (COD), 4</a:t>
            </a:r>
            <a:r>
              <a:rPr lang="en-US" sz="2800" baseline="300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</a:t>
            </a:r>
            <a: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edition</a:t>
            </a:r>
            <a:br>
              <a:rPr lang="en-US" sz="2800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400" dirty="0"/>
              <a:t>by David A. Patterson and John L. Hennessy, 4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  <a:r>
              <a:rPr lang="en-US" sz="2400" dirty="0" err="1"/>
              <a:t>ed</a:t>
            </a:r>
            <a:r>
              <a:rPr lang="en-US" sz="2400" dirty="0"/>
              <a:t>, Elsevier</a:t>
            </a:r>
            <a:br>
              <a:rPr lang="en-US" sz="2600" dirty="0"/>
            </a:br>
            <a:endParaRPr lang="en-US" sz="2000" dirty="0"/>
          </a:p>
        </p:txBody>
      </p:sp>
      <p:pic>
        <p:nvPicPr>
          <p:cNvPr id="12" name="Picture 11" descr="digital_logic_design_book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1006" y="1114523"/>
            <a:ext cx="2095500" cy="2643822"/>
          </a:xfrm>
          <a:prstGeom prst="rect">
            <a:avLst/>
          </a:prstGeom>
        </p:spPr>
      </p:pic>
      <p:pic>
        <p:nvPicPr>
          <p:cNvPr id="13" name="Picture 12" descr="patterson4t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1006" y="3889409"/>
            <a:ext cx="2095500" cy="2514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07806" y="1984409"/>
            <a:ext cx="25908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Please refer to module website “</a:t>
            </a:r>
            <a:r>
              <a:rPr lang="en-US" dirty="0">
                <a:hlinkClick r:id="rId5"/>
              </a:rPr>
              <a:t>Errata</a:t>
            </a:r>
            <a:r>
              <a:rPr lang="en-US" dirty="0"/>
              <a:t>” page for errors in the book.</a:t>
            </a:r>
            <a:endParaRPr lang="en-SG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7C677E3B-5F0D-4618-8AE0-F6080139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64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6. Admin Matters (1/4)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69422" y="1301028"/>
            <a:ext cx="10922923" cy="533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CS2100 is taught in </a:t>
            </a:r>
            <a:r>
              <a:rPr lang="en-SG" dirty="0">
                <a:solidFill>
                  <a:srgbClr val="C00000"/>
                </a:solidFill>
              </a:rPr>
              <a:t>Blended Learning</a:t>
            </a:r>
            <a:r>
              <a:rPr lang="en-SG" dirty="0"/>
              <a:t> mode.</a:t>
            </a:r>
            <a:endParaRPr lang="en-US" dirty="0"/>
          </a:p>
          <a:p>
            <a:pPr marL="544195" lvl="1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All course materials </a:t>
            </a:r>
            <a:r>
              <a:rPr lang="en-SG" sz="1600" dirty="0"/>
              <a:t>(lecture slides, tutorial questions, lab questions, etc.)</a:t>
            </a:r>
            <a:r>
              <a:rPr lang="en-SG" dirty="0"/>
              <a:t> will be uploaded on Canvas and </a:t>
            </a:r>
            <a:r>
              <a:rPr lang="en-SG" dirty="0" err="1"/>
              <a:t>CS2100</a:t>
            </a:r>
            <a:r>
              <a:rPr lang="en-SG" dirty="0"/>
              <a:t> website week-by-week</a:t>
            </a:r>
            <a:endParaRPr lang="en-US" dirty="0"/>
          </a:p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Actual recitations start in Week 2 (19 August 2024)</a:t>
            </a:r>
          </a:p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Tutorials and labs start in Week 3 (26 August 2024)</a:t>
            </a:r>
          </a:p>
          <a:p>
            <a:pPr marL="544195" lvl="1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Physical attendance is compulsory. MC required for absence.</a:t>
            </a:r>
          </a:p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C00000"/>
                </a:solidFill>
              </a:rPr>
              <a:t>Mid-term test</a:t>
            </a:r>
          </a:p>
          <a:p>
            <a:pPr marL="544195" lvl="1" indent="-269875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b="1" dirty="0">
                <a:solidFill>
                  <a:srgbClr val="C00000"/>
                </a:solidFill>
              </a:rPr>
              <a:t>8 October 2024, Tuesday, </a:t>
            </a:r>
            <a:r>
              <a:rPr lang="en-SG" b="1" dirty="0" err="1">
                <a:solidFill>
                  <a:srgbClr val="C00000"/>
                </a:solidFill>
              </a:rPr>
              <a:t>7pm</a:t>
            </a:r>
            <a:r>
              <a:rPr lang="en-SG" b="1" dirty="0">
                <a:solidFill>
                  <a:srgbClr val="C00000"/>
                </a:solidFill>
              </a:rPr>
              <a:t> to </a:t>
            </a:r>
            <a:r>
              <a:rPr lang="en-SG" b="1" dirty="0" err="1">
                <a:solidFill>
                  <a:srgbClr val="C00000"/>
                </a:solidFill>
              </a:rPr>
              <a:t>9pm</a:t>
            </a:r>
            <a:r>
              <a:rPr lang="en-SG" b="1" dirty="0">
                <a:solidFill>
                  <a:srgbClr val="C00000"/>
                </a:solidFill>
              </a:rPr>
              <a:t>.</a:t>
            </a:r>
          </a:p>
          <a:p>
            <a:pPr marL="544195" lvl="1" indent="-269875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Let us know by end of August if it clashes with your other courses.</a:t>
            </a:r>
          </a:p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Please post your queries on Canvas forums or </a:t>
            </a:r>
            <a:r>
              <a:rPr lang="en-SG" dirty="0" err="1"/>
              <a:t>QnA</a:t>
            </a:r>
            <a:endParaRPr lang="en-SG" dirty="0"/>
          </a:p>
          <a:p>
            <a:pPr marL="539750" lvl="1" indent="-269875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Everybody can help answer and everybody can read the answers</a:t>
            </a:r>
          </a:p>
          <a:p>
            <a:pPr marL="539750" lvl="1" indent="-269875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Only for personal matters: Email us at </a:t>
            </a:r>
            <a:r>
              <a:rPr lang="en-SG" dirty="0" err="1">
                <a:cs typeface="Calibri" panose="020F0502020204030204" pitchFamily="34" charset="0"/>
                <a:hlinkClick r:id="rId3"/>
              </a:rPr>
              <a:t>tantc@comp.nus.edu.sg</a:t>
            </a:r>
            <a:r>
              <a:rPr lang="en-SG" dirty="0">
                <a:cs typeface="Calibri" panose="020F0502020204030204" pitchFamily="34" charset="0"/>
              </a:rPr>
              <a:t>  </a:t>
            </a:r>
            <a:r>
              <a:rPr lang="en-US" dirty="0"/>
              <a:t>(Aaron), </a:t>
            </a:r>
            <a:r>
              <a:rPr lang="en-US" dirty="0" err="1">
                <a:hlinkClick r:id="rId4"/>
              </a:rPr>
              <a:t>wongwf@nus.edu.sg</a:t>
            </a:r>
            <a:r>
              <a:rPr lang="en-US" dirty="0"/>
              <a:t> (Wong </a:t>
            </a:r>
            <a:r>
              <a:rPr lang="en-US" dirty="0" err="1"/>
              <a:t>WF</a:t>
            </a:r>
            <a:r>
              <a:rPr lang="en-US" dirty="0"/>
              <a:t>) or  </a:t>
            </a:r>
            <a:r>
              <a:rPr lang="en-US" altLang="en-US" dirty="0" err="1">
                <a:solidFill>
                  <a:srgbClr val="00B050"/>
                </a:solidFill>
                <a:hlinkClick r:id="rId5"/>
              </a:rPr>
              <a:t>axgopala@nus.edu.sg</a:t>
            </a:r>
            <a:r>
              <a:rPr lang="en-US" altLang="en-US" dirty="0">
                <a:solidFill>
                  <a:srgbClr val="00B050"/>
                </a:solidFill>
              </a:rPr>
              <a:t>  </a:t>
            </a:r>
            <a:r>
              <a:rPr lang="en-US" dirty="0"/>
              <a:t>(Anandha Gopalan).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4FBD5-2A01-4BF1-AF18-BDE5880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14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A35817-F55C-EC8E-B26F-9734398F7016}"/>
                  </a:ext>
                </a:extLst>
              </p14:cNvPr>
              <p14:cNvContentPartPr/>
              <p14:nvPr/>
            </p14:nvContentPartPr>
            <p14:xfrm>
              <a:off x="5201280" y="2128320"/>
              <a:ext cx="1970280" cy="545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A35817-F55C-EC8E-B26F-9734398F70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1920" y="2118960"/>
                <a:ext cx="1989000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2407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6. Admin Matters (2/4)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719051" y="1326146"/>
            <a:ext cx="5376949" cy="553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CS2100 is taught in </a:t>
            </a:r>
            <a:r>
              <a:rPr lang="en-SG" dirty="0">
                <a:solidFill>
                  <a:srgbClr val="C00000"/>
                </a:solidFill>
              </a:rPr>
              <a:t>Blended Learning</a:t>
            </a:r>
            <a:r>
              <a:rPr lang="en-SG" dirty="0"/>
              <a:t> mode.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Sequence of lectures and quizzes for the week are shown in the CS2100 “Home” screen on Canvas.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Follow the sequence of notes and do the quizzes.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Lecture recordings are in the Videos/Panopto tool on the left of the screen (circled).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Please view all lecture recordings and do all the quizzes for Week </a:t>
            </a:r>
            <a:r>
              <a:rPr lang="en-SG" i="1" dirty="0"/>
              <a:t>n</a:t>
            </a:r>
            <a:r>
              <a:rPr lang="en-SG" dirty="0"/>
              <a:t> before the start of Week </a:t>
            </a:r>
            <a:r>
              <a:rPr lang="en-SG" i="1" dirty="0"/>
              <a:t>n+1</a:t>
            </a:r>
            <a:r>
              <a:rPr lang="en-SG" dirty="0"/>
              <a:t>.</a:t>
            </a:r>
          </a:p>
          <a:p>
            <a:pPr marL="818515" lvl="2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i.e. view all the lectures and do the quizzes for Week 2 before the start of </a:t>
            </a:r>
            <a:r>
              <a:rPr lang="en-SG"/>
              <a:t>Week 3.</a:t>
            </a:r>
            <a:endParaRPr lang="en-SG" dirty="0"/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4FBD5-2A01-4BF1-AF18-BDE5880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15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6BEE6-8521-B48A-754C-C7E1A826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33988"/>
            <a:ext cx="4267200" cy="339002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0C33D3A-5EA0-0A4F-CECA-0125D1DE6FDF}"/>
              </a:ext>
            </a:extLst>
          </p:cNvPr>
          <p:cNvSpPr/>
          <p:nvPr/>
        </p:nvSpPr>
        <p:spPr>
          <a:xfrm>
            <a:off x="6400801" y="4399723"/>
            <a:ext cx="861391" cy="225287"/>
          </a:xfrm>
          <a:prstGeom prst="roundRect">
            <a:avLst/>
          </a:prstGeom>
          <a:noFill/>
          <a:ln w="26424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66582" y="5231877"/>
            <a:ext cx="2796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(Note: This is just a sample screenshot from an old semester. The actual deadlines will be updated.)</a:t>
            </a:r>
          </a:p>
        </p:txBody>
      </p:sp>
    </p:spTree>
    <p:extLst>
      <p:ext uri="{BB962C8B-B14F-4D97-AF65-F5344CB8AC3E}">
        <p14:creationId xmlns:p14="http://schemas.microsoft.com/office/powerpoint/2010/main" val="17590891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6. Admin Matters (3/4)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047404" y="1604442"/>
            <a:ext cx="10382596" cy="5253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fontAlgn="auto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800" dirty="0"/>
              <a:t>We will have Recitation Sessions every </a:t>
            </a:r>
            <a:r>
              <a:rPr lang="en-SG" sz="2800" dirty="0">
                <a:solidFill>
                  <a:srgbClr val="C00000"/>
                </a:solidFill>
              </a:rPr>
              <a:t>Tuesday </a:t>
            </a:r>
            <a:r>
              <a:rPr lang="en-SG" sz="2800" dirty="0" err="1">
                <a:solidFill>
                  <a:srgbClr val="C00000"/>
                </a:solidFill>
              </a:rPr>
              <a:t>4pm</a:t>
            </a:r>
            <a:r>
              <a:rPr lang="en-SG" sz="2800" dirty="0">
                <a:solidFill>
                  <a:srgbClr val="C00000"/>
                </a:solidFill>
              </a:rPr>
              <a:t> to </a:t>
            </a:r>
            <a:r>
              <a:rPr lang="en-SG" sz="2800" dirty="0" err="1">
                <a:solidFill>
                  <a:srgbClr val="C00000"/>
                </a:solidFill>
              </a:rPr>
              <a:t>6pm</a:t>
            </a:r>
            <a:r>
              <a:rPr lang="en-SG" sz="2800" dirty="0">
                <a:solidFill>
                  <a:srgbClr val="C00000"/>
                </a:solidFill>
              </a:rPr>
              <a:t> </a:t>
            </a:r>
          </a:p>
          <a:p>
            <a:pPr marL="269875" indent="-269875" fontAlgn="auto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800" dirty="0"/>
              <a:t>Venue: </a:t>
            </a:r>
            <a:r>
              <a:rPr lang="en-SG" sz="2800" dirty="0" err="1">
                <a:solidFill>
                  <a:srgbClr val="C00000"/>
                </a:solidFill>
              </a:rPr>
              <a:t>LT11</a:t>
            </a:r>
            <a:r>
              <a:rPr lang="en-SG" sz="2800" dirty="0">
                <a:solidFill>
                  <a:srgbClr val="C00000"/>
                </a:solidFill>
              </a:rPr>
              <a:t> and Zoom </a:t>
            </a:r>
            <a:r>
              <a:rPr lang="en-SG" sz="2800" dirty="0"/>
              <a:t>(zoom link on Canvas)</a:t>
            </a:r>
          </a:p>
          <a:p>
            <a:pPr marL="269875" indent="-269875" fontAlgn="auto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800" dirty="0"/>
              <a:t>First Recitation on </a:t>
            </a:r>
            <a:r>
              <a:rPr lang="en-SG" sz="2800" dirty="0">
                <a:solidFill>
                  <a:srgbClr val="C00000"/>
                </a:solidFill>
              </a:rPr>
              <a:t>20 August 2024.</a:t>
            </a:r>
          </a:p>
          <a:p>
            <a:pPr marL="269875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800" dirty="0"/>
              <a:t>What do we do at Recitation?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Every set of Lecture Notes has a </a:t>
            </a:r>
            <a:r>
              <a:rPr lang="en-SG" dirty="0" err="1">
                <a:solidFill>
                  <a:srgbClr val="C00000"/>
                </a:solidFill>
              </a:rPr>
              <a:t>QR</a:t>
            </a:r>
            <a:r>
              <a:rPr lang="en-SG" dirty="0">
                <a:solidFill>
                  <a:srgbClr val="C00000"/>
                </a:solidFill>
              </a:rPr>
              <a:t> code and a link </a:t>
            </a:r>
            <a:r>
              <a:rPr lang="en-SG" dirty="0"/>
              <a:t>to ask questions.</a:t>
            </a:r>
          </a:p>
          <a:p>
            <a:pPr marL="544195" lvl="1" indent="-269875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As you view the slides if you don’t understand something, you may post on </a:t>
            </a:r>
            <a:r>
              <a:rPr lang="en-SG" dirty="0" err="1"/>
              <a:t>QnA</a:t>
            </a:r>
            <a:r>
              <a:rPr lang="en-SG" dirty="0"/>
              <a:t>.</a:t>
            </a:r>
          </a:p>
          <a:p>
            <a:pPr marL="544195" lvl="1" indent="-269875" fontAlgn="auto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We will </a:t>
            </a:r>
            <a:r>
              <a:rPr lang="en-SG" dirty="0">
                <a:solidFill>
                  <a:srgbClr val="C00000"/>
                </a:solidFill>
              </a:rPr>
              <a:t>answer these questions </a:t>
            </a:r>
            <a:r>
              <a:rPr lang="en-SG" dirty="0"/>
              <a:t>during recitation.</a:t>
            </a:r>
          </a:p>
          <a:p>
            <a:pPr marL="269875" indent="-269875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800" dirty="0" err="1"/>
              <a:t>Setlify</a:t>
            </a:r>
            <a:r>
              <a:rPr lang="en-SG" sz="2800" dirty="0"/>
              <a:t> </a:t>
            </a:r>
            <a:r>
              <a:rPr lang="en-SG" sz="2800" dirty="0" err="1"/>
              <a:t>QnA</a:t>
            </a:r>
            <a:r>
              <a:rPr lang="en-SG" sz="2800" dirty="0"/>
              <a:t> website:</a:t>
            </a:r>
          </a:p>
          <a:p>
            <a:pPr marL="544195" lvl="1" indent="-269875" fontAlgn="auto">
              <a:spcBef>
                <a:spcPts val="0"/>
              </a:spcBef>
              <a:spcAft>
                <a:spcPts val="1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>
                <a:solidFill>
                  <a:srgbClr val="C00000"/>
                </a:solidFill>
                <a:hlinkClick r:id="rId3"/>
              </a:rPr>
              <a:t>https://</a:t>
            </a:r>
            <a:r>
              <a:rPr lang="en-SG" dirty="0" err="1">
                <a:solidFill>
                  <a:srgbClr val="C00000"/>
                </a:solidFill>
                <a:hlinkClick r:id="rId3"/>
              </a:rPr>
              <a:t>sets.netlify.app</a:t>
            </a:r>
            <a:r>
              <a:rPr lang="en-SG" dirty="0">
                <a:solidFill>
                  <a:srgbClr val="C00000"/>
                </a:solidFill>
                <a:hlinkClick r:id="rId3"/>
              </a:rPr>
              <a:t>/module/</a:t>
            </a:r>
            <a:r>
              <a:rPr lang="en-SG" dirty="0" err="1">
                <a:solidFill>
                  <a:srgbClr val="C00000"/>
                </a:solidFill>
                <a:hlinkClick r:id="rId3"/>
              </a:rPr>
              <a:t>66988ae3322ba68d1103fdd4</a:t>
            </a:r>
            <a:r>
              <a:rPr lang="en-SG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F4FBD5-2A01-4BF1-AF18-BDE58808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16</a:t>
            </a:fld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8C1FA4-1F19-6ADC-B482-F7CBC88F3708}"/>
                  </a:ext>
                </a:extLst>
              </p14:cNvPr>
              <p14:cNvContentPartPr/>
              <p14:nvPr/>
            </p14:nvContentPartPr>
            <p14:xfrm>
              <a:off x="7928640" y="3966120"/>
              <a:ext cx="1449360" cy="5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8C1FA4-1F19-6ADC-B482-F7CBC88F37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2800" y="3902760"/>
                <a:ext cx="14806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9D9A1A-B00A-A999-9BB2-97F7AD70E637}"/>
                  </a:ext>
                </a:extLst>
              </p14:cNvPr>
              <p14:cNvContentPartPr/>
              <p14:nvPr/>
            </p14:nvContentPartPr>
            <p14:xfrm>
              <a:off x="3180240" y="5931000"/>
              <a:ext cx="2160" cy="39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9D9A1A-B00A-A999-9BB2-97F7AD70E6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4400" y="5867640"/>
                <a:ext cx="334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60C39AC-0287-20EB-E47D-5E9EBB72CB1F}"/>
                  </a:ext>
                </a:extLst>
              </p14:cNvPr>
              <p14:cNvContentPartPr/>
              <p14:nvPr/>
            </p14:nvContentPartPr>
            <p14:xfrm>
              <a:off x="3723120" y="2751480"/>
              <a:ext cx="5995800" cy="3709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60C39AC-0287-20EB-E47D-5E9EBB72CB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3760" y="2742120"/>
                <a:ext cx="6014520" cy="372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9501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6. Admin Matters (4/4)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155468" y="1463572"/>
            <a:ext cx="9767455" cy="5242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Online tutorial/lab registration – through </a:t>
            </a:r>
            <a:r>
              <a:rPr lang="en-US" dirty="0" err="1"/>
              <a:t>CourseReg</a:t>
            </a:r>
            <a:r>
              <a:rPr lang="en-US" dirty="0"/>
              <a:t>.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Lab group and tutorial group are independent.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Appeal through </a:t>
            </a:r>
            <a:r>
              <a:rPr lang="en-US" dirty="0" err="1">
                <a:solidFill>
                  <a:srgbClr val="C00000"/>
                </a:solidFill>
              </a:rPr>
              <a:t>CourseReg</a:t>
            </a:r>
            <a:r>
              <a:rPr lang="en-US" dirty="0">
                <a:solidFill>
                  <a:srgbClr val="C00000"/>
                </a:solidFill>
              </a:rPr>
              <a:t>, please do </a:t>
            </a:r>
            <a:r>
              <a:rPr lang="en-US" u="sng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rgbClr val="C00000"/>
                </a:solidFill>
              </a:rPr>
              <a:t> email us!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Priority will be given to those without a group, instead of those who already have a group but wish to change.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Do not worry if your lab/tutorial is back to back with the lecture. We will be punctual in starting our lesson and CS2100 lectures/tutorials/labs should end 15 minutes before the hour.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After you get your assigned group, please </a:t>
            </a:r>
            <a:r>
              <a:rPr lang="en-US" u="sng" dirty="0">
                <a:solidFill>
                  <a:srgbClr val="C00000"/>
                </a:solidFill>
              </a:rPr>
              <a:t>stick with it</a:t>
            </a:r>
            <a:r>
              <a:rPr lang="en-US" dirty="0"/>
              <a:t>. </a:t>
            </a:r>
          </a:p>
          <a:p>
            <a:pPr marL="717550" lvl="1" indent="-354013" fontAlgn="auto">
              <a:spcBef>
                <a:spcPts val="6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dirty="0"/>
              <a:t>If you need to attend another group for just one week, please send an email to Aaron at </a:t>
            </a:r>
            <a:r>
              <a:rPr lang="en-SG" dirty="0" err="1">
                <a:hlinkClick r:id="rId3"/>
              </a:rPr>
              <a:t>tantc@comp.nus.edu.sg</a:t>
            </a:r>
            <a:r>
              <a:rPr lang="en-SG" dirty="0"/>
              <a:t> (at least a few days in advance) with your reason or attendance will not be taken by your tutor/</a:t>
            </a:r>
            <a:r>
              <a:rPr lang="en-SG" dirty="0" err="1"/>
              <a:t>labTA</a:t>
            </a:r>
            <a:r>
              <a:rPr lang="en-SG" dirty="0"/>
              <a:t>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7892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600200"/>
            <a:ext cx="6501938" cy="48768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Lecture slides and videos for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/>
              <a:t> will be released at the start of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/>
              <a:t> </a:t>
            </a:r>
          </a:p>
          <a:p>
            <a:pPr lvl="1"/>
            <a:r>
              <a:rPr lang="en-US"/>
              <a:t>Quiz for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/>
              <a:t> will be on Canvas at the start of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/>
          </a:p>
          <a:p>
            <a:pPr lvl="2"/>
            <a:r>
              <a:rPr lang="en-US"/>
              <a:t>Canvas quizzes will be autograded</a:t>
            </a:r>
          </a:p>
          <a:p>
            <a:pPr lvl="2"/>
            <a:r>
              <a:rPr lang="en-US"/>
              <a:t>The quiz for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/>
              <a:t>will close at the start of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+ 1</a:t>
            </a:r>
            <a:r>
              <a:rPr lang="en-US"/>
              <a:t> </a:t>
            </a:r>
          </a:p>
          <a:p>
            <a:pPr lvl="2"/>
            <a:endParaRPr lang="en-US"/>
          </a:p>
          <a:p>
            <a:r>
              <a:rPr lang="en-US"/>
              <a:t>Tutorials and labs for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/>
              <a:t> will be released at the start of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</a:t>
            </a:r>
            <a:r>
              <a:rPr lang="en-US"/>
              <a:t> </a:t>
            </a:r>
          </a:p>
          <a:p>
            <a:pPr lvl="1"/>
            <a:endParaRPr lang="en-US"/>
          </a:p>
          <a:p>
            <a:r>
              <a:rPr lang="en-US"/>
              <a:t>The recitation for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/>
              <a:t> will cover the material as well as quiz of week </a:t>
            </a:r>
            <a:r>
              <a:rPr lang="en-US" i="1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- 1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Assignments will generally be launched two weeks before the deadline.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Advice:</a:t>
            </a:r>
            <a:r>
              <a:rPr lang="en-US"/>
              <a:t> Start working on it as soon as it is launched</a:t>
            </a:r>
          </a:p>
          <a:p>
            <a:pPr lvl="1"/>
            <a:endParaRPr lang="en-US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18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>
                <a:solidFill>
                  <a:srgbClr val="0000FF"/>
                </a:solidFill>
                <a:latin typeface="+mn-lt"/>
              </a:rPr>
              <a:t>7. Schedule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25732" y="5712375"/>
            <a:ext cx="40367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dirty="0"/>
              <a:t>Schedule and recitation plan are on </a:t>
            </a:r>
            <a:r>
              <a:rPr lang="en-US" sz="1100" dirty="0" err="1"/>
              <a:t>CS2100</a:t>
            </a:r>
            <a:r>
              <a:rPr lang="en-US" sz="1100" dirty="0"/>
              <a:t> website:</a:t>
            </a:r>
          </a:p>
          <a:p>
            <a:r>
              <a:rPr lang="en-US" sz="1050" dirty="0">
                <a:hlinkClick r:id="rId3"/>
              </a:rPr>
              <a:t>https://</a:t>
            </a:r>
            <a:r>
              <a:rPr lang="en-US" sz="1050" dirty="0" err="1">
                <a:hlinkClick r:id="rId3"/>
              </a:rPr>
              <a:t>www.comp.nus.edu.sg</a:t>
            </a:r>
            <a:r>
              <a:rPr lang="en-US" sz="1050" dirty="0">
                <a:hlinkClick r:id="rId3"/>
              </a:rPr>
              <a:t>/~</a:t>
            </a:r>
            <a:r>
              <a:rPr lang="en-US" sz="1050" dirty="0" err="1">
                <a:hlinkClick r:id="rId3"/>
              </a:rPr>
              <a:t>cs2100</a:t>
            </a:r>
            <a:r>
              <a:rPr lang="en-US" sz="1050" dirty="0">
                <a:hlinkClick r:id="rId3"/>
              </a:rPr>
              <a:t>/</a:t>
            </a:r>
            <a:r>
              <a:rPr lang="en-US" sz="1050" dirty="0" err="1">
                <a:hlinkClick r:id="rId3"/>
              </a:rPr>
              <a:t>1_course_info</a:t>
            </a:r>
            <a:r>
              <a:rPr lang="en-US" sz="1050" dirty="0">
                <a:hlinkClick r:id="rId3"/>
              </a:rPr>
              <a:t>/</a:t>
            </a:r>
            <a:r>
              <a:rPr lang="en-US" sz="1050" dirty="0" err="1">
                <a:hlinkClick r:id="rId3"/>
              </a:rPr>
              <a:t>sched.html</a:t>
            </a:r>
            <a:r>
              <a:rPr lang="en-US" sz="105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048" y="439357"/>
            <a:ext cx="3498490" cy="525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849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NUS takes plagiarism </a:t>
            </a:r>
            <a:r>
              <a:rPr lang="en-US" u="sng" dirty="0">
                <a:solidFill>
                  <a:srgbClr val="FF0000"/>
                </a:solidFill>
              </a:rPr>
              <a:t>very seriously</a:t>
            </a:r>
          </a:p>
          <a:p>
            <a:pPr lvl="1"/>
            <a:r>
              <a:rPr lang="en-US" dirty="0"/>
              <a:t>Serious cases could result in expulsion from the university</a:t>
            </a:r>
          </a:p>
          <a:p>
            <a:r>
              <a:rPr lang="en-US" dirty="0">
                <a:solidFill>
                  <a:srgbClr val="FF0000"/>
                </a:solidFill>
              </a:rPr>
              <a:t>Why so serious?</a:t>
            </a:r>
          </a:p>
          <a:p>
            <a:pPr lvl="1"/>
            <a:r>
              <a:rPr lang="en-US" dirty="0"/>
              <a:t>The reputation of NUS is at stake</a:t>
            </a:r>
          </a:p>
          <a:p>
            <a:pPr lvl="1"/>
            <a:r>
              <a:rPr lang="en-US" dirty="0"/>
              <a:t>Your learning outcomes are at stake</a:t>
            </a:r>
          </a:p>
          <a:p>
            <a:r>
              <a:rPr lang="en-US" dirty="0">
                <a:solidFill>
                  <a:srgbClr val="FF0000"/>
                </a:solidFill>
              </a:rPr>
              <a:t>SoC is very good at detecting plagiarism</a:t>
            </a:r>
          </a:p>
          <a:p>
            <a:pPr lvl="1"/>
            <a:r>
              <a:rPr lang="en-US" dirty="0"/>
              <a:t>We have the tools and experience to check</a:t>
            </a:r>
          </a:p>
          <a:p>
            <a:r>
              <a:rPr lang="en-US" dirty="0">
                <a:solidFill>
                  <a:srgbClr val="FF0000"/>
                </a:solidFill>
              </a:rPr>
              <a:t>Do not share your code or any solution </a:t>
            </a:r>
            <a:r>
              <a:rPr lang="en-US" dirty="0"/>
              <a:t>with others even if you discuss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quizzes, assignments, and labs are </a:t>
            </a:r>
            <a:r>
              <a:rPr lang="en-US" u="sng" dirty="0">
                <a:solidFill>
                  <a:srgbClr val="0070C0"/>
                </a:solidFill>
              </a:rPr>
              <a:t>individual</a:t>
            </a:r>
          </a:p>
          <a:p>
            <a:pPr lvl="1"/>
            <a:r>
              <a:rPr lang="en-US" dirty="0"/>
              <a:t>When discussing, be mindful of “crossing the line”</a:t>
            </a:r>
          </a:p>
          <a:p>
            <a:r>
              <a:rPr lang="en-US" dirty="0">
                <a:solidFill>
                  <a:srgbClr val="FF0000"/>
                </a:solidFill>
              </a:rPr>
              <a:t>Use of AI is strictly prohibited in this class</a:t>
            </a:r>
          </a:p>
          <a:p>
            <a:pPr lvl="1"/>
            <a:r>
              <a:rPr lang="en-US" dirty="0"/>
              <a:t>You need to learn the basics first “by hand”</a:t>
            </a:r>
          </a:p>
          <a:p>
            <a:pPr lvl="1"/>
            <a:endParaRPr lang="en-US" dirty="0"/>
          </a:p>
        </p:txBody>
      </p:sp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19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>
                <a:solidFill>
                  <a:srgbClr val="0000FF"/>
                </a:solidFill>
                <a:latin typeface="+mn-lt"/>
              </a:rPr>
              <a:t>8. Plagiarism Policy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5242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Welcome to CS2100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2" y="1371600"/>
            <a:ext cx="8420559" cy="4846320"/>
          </a:xfrm>
        </p:spPr>
        <p:txBody>
          <a:bodyPr/>
          <a:lstStyle/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Lecturers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Course Materials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Course Description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Assessments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Textbooks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/>
              <a:t>Admin Matters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/>
              <a:t>Schedule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/>
              <a:t>Plagiarism Policy</a:t>
            </a:r>
            <a:endParaRPr lang="en-GB" sz="2800" dirty="0"/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Reminder: Important Dates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Welcome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85620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>
                <a:solidFill>
                  <a:srgbClr val="0000FF"/>
                </a:solidFill>
                <a:latin typeface="+mn-lt"/>
              </a:rPr>
              <a:t>9. </a:t>
            </a:r>
            <a:r>
              <a:rPr lang="en-SG" sz="4000" dirty="0">
                <a:solidFill>
                  <a:srgbClr val="0000FF"/>
                </a:solidFill>
                <a:latin typeface="+mn-lt"/>
              </a:rPr>
              <a:t>Reminder: Important Dates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981200" y="1787768"/>
            <a:ext cx="8229600" cy="259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 fontAlgn="auto">
              <a:spcBef>
                <a:spcPts val="12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C00000"/>
                </a:solidFill>
              </a:rPr>
              <a:t>CS2100 MIDTERM TEST</a:t>
            </a:r>
          </a:p>
          <a:p>
            <a:pPr marL="274320" lvl="1" indent="0" fontAlgn="auto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sz="2400" dirty="0">
                <a:solidFill>
                  <a:srgbClr val="C00000"/>
                </a:solidFill>
              </a:rPr>
              <a:t>8 October 2024, Tuesday, 7 – </a:t>
            </a:r>
            <a:r>
              <a:rPr lang="en-US" sz="2400" dirty="0" err="1">
                <a:solidFill>
                  <a:srgbClr val="C00000"/>
                </a:solidFill>
              </a:rPr>
              <a:t>9pm</a:t>
            </a:r>
            <a:r>
              <a:rPr lang="en-US" sz="2400" dirty="0">
                <a:solidFill>
                  <a:srgbClr val="C00000"/>
                </a:solidFill>
              </a:rPr>
              <a:t>. Venue </a:t>
            </a:r>
            <a:r>
              <a:rPr lang="en-US" sz="2400" dirty="0" err="1">
                <a:solidFill>
                  <a:srgbClr val="C00000"/>
                </a:solidFill>
              </a:rPr>
              <a:t>TBA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274320" lvl="1" indent="0" fontAlgn="auto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fontAlgn="auto"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2800" b="1" dirty="0">
                <a:solidFill>
                  <a:srgbClr val="C00000"/>
                </a:solidFill>
              </a:rPr>
              <a:t>CS2100 FINAL EXAM</a:t>
            </a:r>
          </a:p>
          <a:p>
            <a:pPr marL="344488" indent="-344488" fontAlgn="auto"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28 November 2024, Thursday, 5 – </a:t>
            </a:r>
            <a:r>
              <a:rPr lang="en-US" dirty="0" err="1">
                <a:solidFill>
                  <a:srgbClr val="C00000"/>
                </a:solidFill>
              </a:rPr>
              <a:t>7pm</a:t>
            </a:r>
            <a:r>
              <a:rPr lang="en-US" dirty="0">
                <a:solidFill>
                  <a:srgbClr val="C00000"/>
                </a:solidFill>
              </a:rPr>
              <a:t>. Venue TBA.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20</a:t>
            </a:fld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197768" y="4735629"/>
            <a:ext cx="8165432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Schedule and recitation plan are on </a:t>
            </a:r>
            <a:r>
              <a:rPr lang="en-US" sz="2400" dirty="0" err="1"/>
              <a:t>CS2100</a:t>
            </a:r>
            <a:r>
              <a:rPr lang="en-US" sz="2400" dirty="0"/>
              <a:t> website:</a:t>
            </a:r>
          </a:p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www.comp.nus.edu.sg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err="1">
                <a:hlinkClick r:id="rId3"/>
              </a:rPr>
              <a:t>cs2100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1_course_info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sched.html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4497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chemeClr val="tx1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7CB613A-DEA0-4AFD-ABC1-68F3AAD2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21</a:t>
            </a:fld>
            <a:endParaRPr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Colin Tan, NUS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4272" y="2733368"/>
            <a:ext cx="7964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There are 10 types of people in this world.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4272" y="4104967"/>
            <a:ext cx="7964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Those who understand binary and those who don’t.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6" y="720704"/>
            <a:ext cx="29241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84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1. Lecturers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D0AA067-738F-4063-AE36-951762F7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</a:t>
            </a:fld>
            <a:endParaRPr dirty="0"/>
          </a:p>
        </p:txBody>
      </p:sp>
      <p:sp>
        <p:nvSpPr>
          <p:cNvPr id="14" name="TextBox 13"/>
          <p:cNvSpPr txBox="1"/>
          <p:nvPr/>
        </p:nvSpPr>
        <p:spPr>
          <a:xfrm>
            <a:off x="1641150" y="3741851"/>
            <a:ext cx="3537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dirty="0">
                <a:latin typeface="Calibri" panose="020F0502020204030204" pitchFamily="34" charset="0"/>
                <a:cs typeface="Calibri" panose="020F0502020204030204" pitchFamily="34" charset="0"/>
              </a:rPr>
              <a:t>A/P Tan Tuck Choy, </a:t>
            </a:r>
            <a:r>
              <a:rPr lang="en-SG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Aaron</a:t>
            </a:r>
          </a:p>
          <a:p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Office: COM1-03-12</a:t>
            </a:r>
          </a:p>
          <a:p>
            <a:r>
              <a:rPr lang="en-SG" sz="1600" dirty="0">
                <a:latin typeface="Calibri" panose="020F0502020204030204" pitchFamily="34" charset="0"/>
                <a:cs typeface="Calibri" panose="020F0502020204030204" pitchFamily="34" charset="0"/>
              </a:rPr>
              <a:t>Email: tantc@comp.nus.edu.sg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r="40968" b="10394"/>
          <a:stretch/>
        </p:blipFill>
        <p:spPr>
          <a:xfrm>
            <a:off x="1748166" y="1138644"/>
            <a:ext cx="1845366" cy="26980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5" t="22484" r="10899"/>
          <a:stretch/>
        </p:blipFill>
        <p:spPr>
          <a:xfrm>
            <a:off x="5264177" y="1174561"/>
            <a:ext cx="2303518" cy="1266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20274773">
            <a:off x="4741011" y="898642"/>
            <a:ext cx="1287071" cy="369332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Running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6" t="6452" r="6922" b="13262"/>
          <a:stretch/>
        </p:blipFill>
        <p:spPr>
          <a:xfrm>
            <a:off x="7446276" y="694085"/>
            <a:ext cx="797793" cy="15512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33195" y="2396789"/>
            <a:ext cx="316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rgbClr val="0000FF"/>
                </a:solidFill>
              </a:rPr>
              <a:t>Used to have weekly runs with students every week (pre-</a:t>
            </a:r>
            <a:r>
              <a:rPr lang="en-SG" sz="1600" dirty="0" err="1">
                <a:solidFill>
                  <a:srgbClr val="0000FF"/>
                </a:solidFill>
              </a:rPr>
              <a:t>Covid</a:t>
            </a:r>
            <a:r>
              <a:rPr lang="en-SG" sz="1600" dirty="0">
                <a:solidFill>
                  <a:srgbClr val="0000FF"/>
                </a:solidFill>
              </a:rPr>
              <a:t> days)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21487" y="4834503"/>
            <a:ext cx="29062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i="1" dirty="0">
                <a:latin typeface="Calibri" panose="020F0502020204030204" pitchFamily="34" charset="0"/>
                <a:cs typeface="Calibri" panose="020F0502020204030204" pitchFamily="34" charset="0"/>
              </a:rPr>
              <a:t>Admin appointment:</a:t>
            </a:r>
            <a:endParaRPr lang="en-SG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SG" sz="20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Assistant Dean (Undergraduate Studies)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953010-17F2-4C4A-956E-E6D202F756B4}"/>
              </a:ext>
            </a:extLst>
          </p:cNvPr>
          <p:cNvGrpSpPr/>
          <p:nvPr/>
        </p:nvGrpSpPr>
        <p:grpSpPr>
          <a:xfrm>
            <a:off x="4701227" y="4406525"/>
            <a:ext cx="1897726" cy="2259897"/>
            <a:chOff x="3017016" y="4442325"/>
            <a:chExt cx="1897726" cy="225989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5F1ABC-7AA4-4B47-A86B-3EB4E82AF0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58" r="13777" b="3360"/>
            <a:stretch/>
          </p:blipFill>
          <p:spPr>
            <a:xfrm>
              <a:off x="3691294" y="4606452"/>
              <a:ext cx="1223448" cy="209577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0A6A6C-84F5-47B9-89F7-E7F1F5A749AB}"/>
                </a:ext>
              </a:extLst>
            </p:cNvPr>
            <p:cNvSpPr txBox="1"/>
            <p:nvPr/>
          </p:nvSpPr>
          <p:spPr>
            <a:xfrm rot="20274773">
              <a:off x="3017016" y="4442325"/>
              <a:ext cx="1424932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Wing Chun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69774D-2CAF-4D1C-A574-7AA20F41289F}"/>
              </a:ext>
            </a:extLst>
          </p:cNvPr>
          <p:cNvGrpSpPr/>
          <p:nvPr/>
        </p:nvGrpSpPr>
        <p:grpSpPr>
          <a:xfrm>
            <a:off x="5976887" y="3327665"/>
            <a:ext cx="2938777" cy="1962013"/>
            <a:chOff x="4268919" y="3243251"/>
            <a:chExt cx="2938777" cy="196201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E3837CC-C9A9-4BCD-80CA-3224637BBEB8}"/>
                </a:ext>
              </a:extLst>
            </p:cNvPr>
            <p:cNvGrpSpPr/>
            <p:nvPr/>
          </p:nvGrpSpPr>
          <p:grpSpPr>
            <a:xfrm>
              <a:off x="4268919" y="3243251"/>
              <a:ext cx="2706916" cy="1962013"/>
              <a:chOff x="4268919" y="3243251"/>
              <a:chExt cx="2706916" cy="1962013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3ABCBB1-70AC-4338-AEE6-9F236E47E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44" t="14841" r="10616" b="11995"/>
              <a:stretch/>
            </p:blipFill>
            <p:spPr>
              <a:xfrm>
                <a:off x="5002100" y="3703948"/>
                <a:ext cx="1973735" cy="1501316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F7DE0C-B945-403A-AB5E-9640491C0378}"/>
                  </a:ext>
                </a:extLst>
              </p:cNvPr>
              <p:cNvSpPr txBox="1"/>
              <p:nvPr/>
            </p:nvSpPr>
            <p:spPr>
              <a:xfrm rot="20274773">
                <a:off x="4268919" y="3243251"/>
                <a:ext cx="1287071" cy="36933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dirty="0">
                    <a:solidFill>
                      <a:schemeClr val="bg1"/>
                    </a:solidFill>
                  </a:rPr>
                  <a:t>Singing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FBBC7F-66CC-4C62-B19C-F7C3670F1384}"/>
                </a:ext>
              </a:extLst>
            </p:cNvPr>
            <p:cNvSpPr txBox="1"/>
            <p:nvPr/>
          </p:nvSpPr>
          <p:spPr>
            <a:xfrm>
              <a:off x="5002100" y="3457152"/>
              <a:ext cx="22055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>
                  <a:solidFill>
                    <a:srgbClr val="006600"/>
                  </a:solidFill>
                </a:rPr>
                <a:t>SoC Gala Dinner 2018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658543" y="3437789"/>
            <a:ext cx="3341851" cy="3196538"/>
            <a:chOff x="5670133" y="3437789"/>
            <a:chExt cx="3341851" cy="319653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4" t="9902" r="4548"/>
            <a:stretch/>
          </p:blipFill>
          <p:spPr>
            <a:xfrm>
              <a:off x="5670133" y="5150815"/>
              <a:ext cx="1406265" cy="148351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02" t="-7835" r="16608" b="7835"/>
            <a:stretch/>
          </p:blipFill>
          <p:spPr>
            <a:xfrm>
              <a:off x="7076398" y="3437789"/>
              <a:ext cx="1935586" cy="235474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FBBC7F-66CC-4C62-B19C-F7C3670F1384}"/>
                </a:ext>
              </a:extLst>
            </p:cNvPr>
            <p:cNvSpPr txBox="1"/>
            <p:nvPr/>
          </p:nvSpPr>
          <p:spPr>
            <a:xfrm>
              <a:off x="7147697" y="5850165"/>
              <a:ext cx="1864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>
                  <a:solidFill>
                    <a:srgbClr val="006600"/>
                  </a:solidFill>
                </a:rPr>
                <a:t>SoC 25</a:t>
              </a:r>
              <a:r>
                <a:rPr lang="en-SG" sz="1400" baseline="30000" dirty="0">
                  <a:solidFill>
                    <a:srgbClr val="006600"/>
                  </a:solidFill>
                </a:rPr>
                <a:t>th</a:t>
              </a:r>
              <a:r>
                <a:rPr lang="en-SG" sz="1400" dirty="0">
                  <a:solidFill>
                    <a:srgbClr val="006600"/>
                  </a:solidFill>
                </a:rPr>
                <a:t> Anniversary</a:t>
              </a:r>
            </a:p>
            <a:p>
              <a:r>
                <a:rPr lang="en-SG" sz="1400" dirty="0">
                  <a:solidFill>
                    <a:srgbClr val="006600"/>
                  </a:solidFill>
                </a:rPr>
                <a:t>July 2023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A2858D0-B28C-4BBE-9BF5-91A1FDC71CDC}"/>
              </a:ext>
            </a:extLst>
          </p:cNvPr>
          <p:cNvGrpSpPr/>
          <p:nvPr/>
        </p:nvGrpSpPr>
        <p:grpSpPr>
          <a:xfrm>
            <a:off x="8713359" y="869025"/>
            <a:ext cx="2033210" cy="2442661"/>
            <a:chOff x="7016591" y="956930"/>
            <a:chExt cx="2033210" cy="244266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8B9CB1E-22F9-4661-9A53-B90F23C2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261" y="1397343"/>
              <a:ext cx="1668540" cy="200224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27054D-5D19-4E8A-AB6E-462001E6500F}"/>
                </a:ext>
              </a:extLst>
            </p:cNvPr>
            <p:cNvSpPr txBox="1"/>
            <p:nvPr/>
          </p:nvSpPr>
          <p:spPr>
            <a:xfrm rot="20274773">
              <a:off x="7016591" y="956930"/>
              <a:ext cx="1444607" cy="646331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Cantonese opera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7504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1. Lecturers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D0AA067-738F-4063-AE36-951762F7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</a:t>
            </a:fld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DCCEC-A2B5-961F-9367-B555C8A13A5F}"/>
              </a:ext>
            </a:extLst>
          </p:cNvPr>
          <p:cNvSpPr txBox="1"/>
          <p:nvPr/>
        </p:nvSpPr>
        <p:spPr>
          <a:xfrm>
            <a:off x="1836556" y="3987490"/>
            <a:ext cx="2735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SG" sz="2400" dirty="0">
                <a:solidFill>
                  <a:srgbClr val="C00000"/>
                </a:solidFill>
              </a:rPr>
              <a:t>Wong Weng Fai</a:t>
            </a:r>
          </a:p>
          <a:p>
            <a:pPr>
              <a:spcAft>
                <a:spcPts val="600"/>
              </a:spcAft>
            </a:pPr>
            <a:r>
              <a:rPr lang="en-SG" sz="1600" dirty="0"/>
              <a:t>Office: COM2-03-56</a:t>
            </a:r>
          </a:p>
          <a:p>
            <a:pPr>
              <a:spcAft>
                <a:spcPts val="600"/>
              </a:spcAft>
            </a:pPr>
            <a:r>
              <a:rPr lang="en-SG" sz="1600" dirty="0"/>
              <a:t>Email: wongwf@nus.edu.sg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289934-303B-01AA-81D4-4F167A86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678" y="1607205"/>
            <a:ext cx="2081776" cy="2230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075" y="1996338"/>
            <a:ext cx="5163659" cy="32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646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1. Lecturers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D0AA067-738F-4063-AE36-951762F7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</a:t>
            </a:fld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4049285" y="2518606"/>
            <a:ext cx="52251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023821">
              <a:defRPr sz="7054" b="0" spc="-141"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lang="sv-SE" sz="2400" dirty="0">
                <a:solidFill>
                  <a:srgbClr val="C00000"/>
                </a:solidFill>
              </a:rPr>
              <a:t>Anandha Gopalan</a:t>
            </a:r>
          </a:p>
          <a:p>
            <a:pPr defTabSz="685165">
              <a:lnSpc>
                <a:spcPct val="100000"/>
              </a:lnSpc>
              <a:defRPr sz="4565" b="0" spc="0"/>
            </a:pPr>
            <a:r>
              <a:rPr lang="sv-SE" sz="2000" dirty="0"/>
              <a:t>https://www.comp.nus.edu.sg/~axgopala</a:t>
            </a:r>
          </a:p>
        </p:txBody>
      </p:sp>
      <p:pic>
        <p:nvPicPr>
          <p:cNvPr id="20" name="Image Gallery" descr="Image Gallery"/>
          <p:cNvPicPr>
            <a:picLocks noChangeAspect="1"/>
          </p:cNvPicPr>
          <p:nvPr/>
        </p:nvPicPr>
        <p:blipFill>
          <a:blip r:embed="rId3"/>
          <a:srcRect l="8032"/>
          <a:stretch>
            <a:fillRect/>
          </a:stretch>
        </p:blipFill>
        <p:spPr>
          <a:xfrm>
            <a:off x="1981200" y="1147243"/>
            <a:ext cx="2047259" cy="2226063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ssociate Professor (Educator Track) - just joined, so be nice 😄…"/>
          <p:cNvSpPr txBox="1">
            <a:spLocks/>
          </p:cNvSpPr>
          <p:nvPr/>
        </p:nvSpPr>
        <p:spPr>
          <a:xfrm>
            <a:off x="1449049" y="3584558"/>
            <a:ext cx="3971363" cy="208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Associate Professor (Educator Track) - just joined, so be nice 😄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Office: </a:t>
            </a:r>
            <a:r>
              <a:rPr lang="en-US" sz="1600" dirty="0" err="1"/>
              <a:t>COM2</a:t>
            </a:r>
            <a:r>
              <a:rPr lang="en-US" sz="1600" dirty="0"/>
              <a:t>-03-21 (feel free to drop by any </a:t>
            </a:r>
            <a:r>
              <a:rPr lang="en-US" sz="1600"/>
              <a:t>time )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Interested in sustainable computing and computing for social good</a:t>
            </a:r>
          </a:p>
        </p:txBody>
      </p:sp>
      <p:sp>
        <p:nvSpPr>
          <p:cNvPr id="23" name="Associate Professor (Educator Track) - just joined, so be nice 😄…"/>
          <p:cNvSpPr txBox="1">
            <a:spLocks/>
          </p:cNvSpPr>
          <p:nvPr/>
        </p:nvSpPr>
        <p:spPr>
          <a:xfrm>
            <a:off x="6096000" y="3584558"/>
            <a:ext cx="3660742" cy="2080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Spent many years teaching in UK before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Likes taking long walks, cycling and travel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/>
              <a:t>Very happy to get ideas on things to explore in Singapore</a:t>
            </a:r>
          </a:p>
        </p:txBody>
      </p:sp>
    </p:spTree>
    <p:extLst>
      <p:ext uri="{BB962C8B-B14F-4D97-AF65-F5344CB8AC3E}">
        <p14:creationId xmlns:p14="http://schemas.microsoft.com/office/powerpoint/2010/main" val="16095392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2. Course Materials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81200" y="1239128"/>
            <a:ext cx="8229600" cy="11093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ct val="110000"/>
              </a:lnSpc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kern="0" dirty="0"/>
              <a:t>Canvas </a:t>
            </a:r>
            <a:r>
              <a:rPr lang="en-US" sz="2000" kern="0" dirty="0">
                <a:hlinkClick r:id="rId3"/>
              </a:rPr>
              <a:t>https://canvas.nus.edu.sg</a:t>
            </a:r>
            <a:r>
              <a:rPr lang="en-US" sz="2000" kern="0" dirty="0"/>
              <a:t> </a:t>
            </a:r>
          </a:p>
          <a:p>
            <a:pPr marL="355600" indent="-3556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CS2100 website (in case Canvas is down)</a:t>
            </a:r>
          </a:p>
          <a:p>
            <a:pPr marL="914400" indent="-46196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hlinkClick r:id="rId4"/>
              </a:rPr>
              <a:t>https://www.comp.nus.edu.sg/~cs2100</a:t>
            </a:r>
            <a:r>
              <a:rPr lang="en-US" sz="2000" dirty="0"/>
              <a:t>   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C137A1D-A75C-4C4C-ACBF-6D7B0813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</a:t>
            </a:fld>
            <a:endParaRPr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81200" y="5791464"/>
            <a:ext cx="8418870" cy="805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Credit for Lecture Materials</a:t>
            </a:r>
          </a:p>
          <a:p>
            <a:pPr marL="629920" lvl="1" indent="-355600" fontAlgn="auto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All materials used in this course are from A/P Aaron Tan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386" y="2254424"/>
            <a:ext cx="6766054" cy="33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989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3. Course Description (1/5)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043247" y="1239128"/>
            <a:ext cx="10299469" cy="526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800000"/>
                </a:solidFill>
              </a:rPr>
              <a:t>The objective of this module is to </a:t>
            </a:r>
            <a:r>
              <a:rPr lang="en-US" dirty="0" err="1">
                <a:solidFill>
                  <a:srgbClr val="800000"/>
                </a:solidFill>
              </a:rPr>
              <a:t>familiarise</a:t>
            </a:r>
            <a:r>
              <a:rPr lang="en-US" dirty="0">
                <a:solidFill>
                  <a:srgbClr val="800000"/>
                </a:solidFill>
              </a:rPr>
              <a:t> students with the fundamentals of computing devices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The basics of data representation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How the various parts of a computer work, separately and with each other</a:t>
            </a:r>
          </a:p>
          <a:p>
            <a:pPr marL="269875" indent="-269875">
              <a:spcBef>
                <a:spcPts val="12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800000"/>
                </a:solidFill>
              </a:rPr>
              <a:t>Topics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C programming language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Data representation and number systems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Assembly language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Processor </a:t>
            </a:r>
            <a:r>
              <a:rPr lang="en-US" dirty="0" err="1"/>
              <a:t>datapath</a:t>
            </a:r>
            <a:r>
              <a:rPr lang="en-US" dirty="0"/>
              <a:t> and control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Pipelining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Cache</a:t>
            </a:r>
          </a:p>
          <a:p>
            <a:pPr marL="539750" lvl="1" indent="-265113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Combinational and sequential circuit design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854D8-0DF5-48D7-9062-5AB297B2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8645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  <a:latin typeface="+mn-lt"/>
              </a:rPr>
              <a:t>3. Course Description (2/5)</a:t>
            </a:r>
            <a:endParaRPr lang="en-US" sz="40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81200" y="1239128"/>
            <a:ext cx="8229600" cy="526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indent="-269875"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800" dirty="0"/>
              <a:t>Practical aspects</a:t>
            </a:r>
          </a:p>
          <a:p>
            <a:pPr marL="544195" lvl="1" indent="-269875"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400" dirty="0"/>
              <a:t>C debugger</a:t>
            </a:r>
          </a:p>
          <a:p>
            <a:pPr marL="544195" lvl="1" indent="-269875"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400" dirty="0" err="1"/>
              <a:t>QTSpim</a:t>
            </a:r>
            <a:r>
              <a:rPr lang="en-SG" sz="2400" dirty="0"/>
              <a:t> software</a:t>
            </a:r>
          </a:p>
          <a:p>
            <a:pPr marL="544195" lvl="1" indent="-269875"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400" dirty="0"/>
              <a:t>Logic design experiments</a:t>
            </a:r>
          </a:p>
          <a:p>
            <a:pPr marL="544195" lvl="1" indent="-269875">
              <a:spcBef>
                <a:spcPts val="0"/>
              </a:spcBef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SG" sz="2400" dirty="0" err="1"/>
              <a:t>Logisim</a:t>
            </a:r>
            <a:r>
              <a:rPr lang="en-SG" sz="2400" dirty="0"/>
              <a:t> software</a:t>
            </a:r>
          </a:p>
        </p:txBody>
      </p:sp>
      <p:pic>
        <p:nvPicPr>
          <p:cNvPr id="7" name="Picture 6" descr="logictrainer.jpg"/>
          <p:cNvPicPr>
            <a:picLocks noChangeAspect="1"/>
          </p:cNvPicPr>
          <p:nvPr/>
        </p:nvPicPr>
        <p:blipFill>
          <a:blip r:embed="rId3" cstate="print"/>
          <a:srcRect l="20833" r="15279"/>
          <a:stretch>
            <a:fillRect/>
          </a:stretch>
        </p:blipFill>
        <p:spPr bwMode="auto">
          <a:xfrm>
            <a:off x="6497052" y="1188552"/>
            <a:ext cx="1905000" cy="223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5086" y="3872903"/>
            <a:ext cx="3048000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3022" y="3475916"/>
            <a:ext cx="3944938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76F784F-C735-43FE-B6E9-676C47D8C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605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US"/>
              <a:t>Welcome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43935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000" dirty="0">
                <a:solidFill>
                  <a:srgbClr val="0000FF"/>
                </a:solidFill>
              </a:rPr>
              <a:t>3. Course Description (3/5)</a:t>
            </a:r>
            <a:endParaRPr lang="en-US" sz="4000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3511D-E310-44C8-87B7-1C4F0680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7357412" y="1147244"/>
            <a:ext cx="3005789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Hardware/Software Stack in Computer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93343" y="2196864"/>
            <a:ext cx="3701446" cy="501445"/>
            <a:chOff x="3082413" y="1887794"/>
            <a:chExt cx="3701446" cy="501445"/>
          </a:xfrm>
        </p:grpSpPr>
        <p:sp>
          <p:nvSpPr>
            <p:cNvPr id="9" name="Rectangle 8"/>
            <p:cNvSpPr/>
            <p:nvPr/>
          </p:nvSpPr>
          <p:spPr>
            <a:xfrm>
              <a:off x="3082413" y="1887794"/>
              <a:ext cx="3701446" cy="501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05981" y="1941783"/>
              <a:ext cx="2809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Application software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6996" y="2698308"/>
            <a:ext cx="6081862" cy="921448"/>
            <a:chOff x="1696066" y="2389239"/>
            <a:chExt cx="6081862" cy="921448"/>
          </a:xfrm>
        </p:grpSpPr>
        <p:sp>
          <p:nvSpPr>
            <p:cNvPr id="13" name="Rectangle 12"/>
            <p:cNvSpPr/>
            <p:nvPr/>
          </p:nvSpPr>
          <p:spPr>
            <a:xfrm>
              <a:off x="1696066" y="2389239"/>
              <a:ext cx="6081862" cy="921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39513" y="2463118"/>
              <a:ext cx="2542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Operating System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382052" y="2379612"/>
            <a:ext cx="1528915" cy="1238220"/>
            <a:chOff x="1553498" y="3544319"/>
            <a:chExt cx="1528915" cy="1238220"/>
          </a:xfrm>
        </p:grpSpPr>
        <p:grpSp>
          <p:nvGrpSpPr>
            <p:cNvPr id="17" name="Group 16"/>
            <p:cNvGrpSpPr/>
            <p:nvPr/>
          </p:nvGrpSpPr>
          <p:grpSpPr>
            <a:xfrm>
              <a:off x="1553498" y="3544319"/>
              <a:ext cx="1528915" cy="412741"/>
              <a:chOff x="1553498" y="3544319"/>
              <a:chExt cx="1528915" cy="40011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Compiler</a:t>
                </a:r>
                <a:endParaRPr lang="en-US" sz="2000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553498" y="3957059"/>
              <a:ext cx="1528915" cy="412741"/>
              <a:chOff x="1553498" y="3544319"/>
              <a:chExt cx="1528915" cy="40011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Assembler</a:t>
                </a:r>
                <a:endParaRPr lang="en-US" sz="20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53498" y="4369798"/>
              <a:ext cx="1528915" cy="412741"/>
              <a:chOff x="1553498" y="3544319"/>
              <a:chExt cx="1528915" cy="40011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Linker</a:t>
                </a:r>
                <a:endParaRPr lang="en-US" sz="2000" dirty="0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4910967" y="3205092"/>
            <a:ext cx="991836" cy="412741"/>
            <a:chOff x="1553499" y="3544319"/>
            <a:chExt cx="1056545" cy="400111"/>
          </a:xfrm>
        </p:grpSpPr>
        <p:sp>
          <p:nvSpPr>
            <p:cNvPr id="27" name="Rectangle 26"/>
            <p:cNvSpPr/>
            <p:nvPr/>
          </p:nvSpPr>
          <p:spPr>
            <a:xfrm>
              <a:off x="1553499" y="3544320"/>
              <a:ext cx="105654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3441" y="3544319"/>
              <a:ext cx="1016602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Loader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902804" y="3205092"/>
            <a:ext cx="1294787" cy="412741"/>
            <a:chOff x="1553498" y="3544319"/>
            <a:chExt cx="1294787" cy="400111"/>
          </a:xfrm>
        </p:grpSpPr>
        <p:sp>
          <p:nvSpPr>
            <p:cNvPr id="30" name="Rectangle 29"/>
            <p:cNvSpPr/>
            <p:nvPr/>
          </p:nvSpPr>
          <p:spPr>
            <a:xfrm>
              <a:off x="1553498" y="3544320"/>
              <a:ext cx="1294787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3440" y="3544319"/>
              <a:ext cx="1254845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Scheduler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97592" y="3205092"/>
            <a:ext cx="1791593" cy="412740"/>
            <a:chOff x="1782430" y="3544320"/>
            <a:chExt cx="1779105" cy="400110"/>
          </a:xfrm>
        </p:grpSpPr>
        <p:sp>
          <p:nvSpPr>
            <p:cNvPr id="33" name="Rectangle 32"/>
            <p:cNvSpPr/>
            <p:nvPr/>
          </p:nvSpPr>
          <p:spPr>
            <a:xfrm>
              <a:off x="1782430" y="3544320"/>
              <a:ext cx="177910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82431" y="3560291"/>
              <a:ext cx="1779104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Device Drivers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106996" y="4081208"/>
            <a:ext cx="2035675" cy="416585"/>
            <a:chOff x="1782429" y="3544320"/>
            <a:chExt cx="2021486" cy="403837"/>
          </a:xfrm>
        </p:grpSpPr>
        <p:sp>
          <p:nvSpPr>
            <p:cNvPr id="36" name="Rectangle 35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Processor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142671" y="4081208"/>
            <a:ext cx="2035675" cy="416585"/>
            <a:chOff x="1782429" y="3544320"/>
            <a:chExt cx="2021486" cy="403837"/>
          </a:xfrm>
        </p:grpSpPr>
        <p:sp>
          <p:nvSpPr>
            <p:cNvPr id="39" name="Rectangle 38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Memory</a:t>
              </a:r>
              <a:endParaRPr lang="en-US" sz="20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78346" y="4081208"/>
            <a:ext cx="2035675" cy="416585"/>
            <a:chOff x="1782429" y="3544320"/>
            <a:chExt cx="2021486" cy="403837"/>
          </a:xfrm>
        </p:grpSpPr>
        <p:sp>
          <p:nvSpPr>
            <p:cNvPr id="42" name="Rectangle 41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I/O System</a:t>
              </a:r>
              <a:endParaRPr lang="en-US" sz="2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06994" y="4488177"/>
            <a:ext cx="6107026" cy="416585"/>
            <a:chOff x="1782429" y="3544320"/>
            <a:chExt cx="6064459" cy="403837"/>
          </a:xfrm>
        </p:grpSpPr>
        <p:sp>
          <p:nvSpPr>
            <p:cNvPr id="45" name="Rectangle 44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 err="1"/>
                <a:t>Datapath</a:t>
              </a:r>
              <a:r>
                <a:rPr lang="en-SG" sz="2000" dirty="0"/>
                <a:t> &amp; Control Design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106994" y="4891301"/>
            <a:ext cx="6107026" cy="416585"/>
            <a:chOff x="1782429" y="3544320"/>
            <a:chExt cx="6064459" cy="403837"/>
          </a:xfrm>
        </p:grpSpPr>
        <p:sp>
          <p:nvSpPr>
            <p:cNvPr id="48" name="Rectangle 47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Digital Logic Design</a:t>
              </a:r>
              <a:endParaRPr lang="en-US" sz="2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106994" y="5302617"/>
            <a:ext cx="6107026" cy="416585"/>
            <a:chOff x="1782429" y="3544320"/>
            <a:chExt cx="6064459" cy="403837"/>
          </a:xfrm>
        </p:grpSpPr>
        <p:sp>
          <p:nvSpPr>
            <p:cNvPr id="51" name="Rectangle 50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Circuit Design</a:t>
              </a:r>
              <a:endParaRPr lang="en-US" sz="20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106994" y="5715357"/>
            <a:ext cx="6107026" cy="416585"/>
            <a:chOff x="1782429" y="3544320"/>
            <a:chExt cx="6064459" cy="403837"/>
          </a:xfrm>
        </p:grpSpPr>
        <p:sp>
          <p:nvSpPr>
            <p:cNvPr id="54" name="Rectangle 53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Transistors</a:t>
              </a:r>
              <a:endParaRPr lang="en-US" sz="2000" dirty="0"/>
            </a:p>
          </p:txBody>
        </p:sp>
      </p:grpSp>
      <p:sp>
        <p:nvSpPr>
          <p:cNvPr id="56" name="TextBox 55"/>
          <p:cNvSpPr txBox="1"/>
          <p:nvPr/>
        </p:nvSpPr>
        <p:spPr>
          <a:xfrm rot="16200000">
            <a:off x="1917875" y="2720895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Software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1917874" y="4846936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Hardware</a:t>
            </a: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750704" y="3613449"/>
            <a:ext cx="6845581" cy="477374"/>
            <a:chOff x="1339773" y="3304380"/>
            <a:chExt cx="6845581" cy="477374"/>
          </a:xfrm>
        </p:grpSpPr>
        <p:sp>
          <p:nvSpPr>
            <p:cNvPr id="59" name="Rectangle 58"/>
            <p:cNvSpPr/>
            <p:nvPr/>
          </p:nvSpPr>
          <p:spPr>
            <a:xfrm>
              <a:off x="1339773" y="3304380"/>
              <a:ext cx="6845581" cy="47737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176912" y="3304380"/>
              <a:ext cx="517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Instruction Set Architecture (ISA)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 flipV="1">
            <a:off x="2915265" y="2196863"/>
            <a:ext cx="0" cy="13775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915265" y="4090824"/>
            <a:ext cx="0" cy="2037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5550443" y="2792353"/>
            <a:ext cx="2542944" cy="37994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759146" y="2228451"/>
            <a:ext cx="11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CS2106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8093388" y="2510402"/>
            <a:ext cx="756921" cy="28195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3560917" y="2423271"/>
            <a:ext cx="1189086" cy="31406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122150" y="1681978"/>
            <a:ext cx="11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7030A0"/>
                </a:solidFill>
              </a:rPr>
              <a:t>CS4212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3587843" y="2028836"/>
            <a:ext cx="206364" cy="37282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410318" y="3533395"/>
            <a:ext cx="7275369" cy="1785696"/>
          </a:xfrm>
          <a:prstGeom prst="ellipse">
            <a:avLst/>
          </a:prstGeom>
          <a:solidFill>
            <a:srgbClr val="FFCCFF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9162069" y="4808075"/>
            <a:ext cx="137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C00000"/>
                </a:solidFill>
              </a:rPr>
              <a:t>CS2100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58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3" grpId="0" animBg="1"/>
      <p:bldP spid="64" grpId="0"/>
      <p:bldP spid="66" grpId="0" animBg="1"/>
      <p:bldP spid="67" grpId="0"/>
      <p:bldP spid="69" grpId="0" animBg="1"/>
      <p:bldP spid="7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2024</TotalTime>
  <Words>1576</Words>
  <Application>Microsoft Office PowerPoint</Application>
  <PresentationFormat>Widescreen</PresentationFormat>
  <Paragraphs>254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Clarity</vt:lpstr>
      <vt:lpstr>http://www.comp.nus.edu.sg/~cs2100/</vt:lpstr>
      <vt:lpstr>Welcome to CS2100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File</vt:lpstr>
      <vt:lpstr>PowerPoint Presentation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 Computer Organisation</dc:title>
  <dc:subject>Week 1</dc:subject>
  <dc:creator>Aaron Tan</dc:creator>
  <cp:lastModifiedBy>Ricco Lim</cp:lastModifiedBy>
  <cp:revision>1414</cp:revision>
  <cp:lastPrinted>2024-01-12T02:51:20Z</cp:lastPrinted>
  <dcterms:created xsi:type="dcterms:W3CDTF">1998-09-05T15:03:32Z</dcterms:created>
  <dcterms:modified xsi:type="dcterms:W3CDTF">2024-08-14T19:07:31Z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